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90" r:id="rId5"/>
    <p:sldId id="291" r:id="rId6"/>
    <p:sldId id="292" r:id="rId7"/>
    <p:sldId id="293" r:id="rId8"/>
    <p:sldId id="294" r:id="rId9"/>
    <p:sldId id="296" r:id="rId10"/>
    <p:sldId id="295" r:id="rId11"/>
    <p:sldId id="262" r:id="rId12"/>
    <p:sldId id="265" r:id="rId13"/>
    <p:sldId id="288" r:id="rId14"/>
    <p:sldId id="298" r:id="rId15"/>
    <p:sldId id="266" r:id="rId16"/>
    <p:sldId id="282" r:id="rId17"/>
    <p:sldId id="299" r:id="rId18"/>
    <p:sldId id="300" r:id="rId19"/>
    <p:sldId id="301" r:id="rId20"/>
    <p:sldId id="302" r:id="rId21"/>
    <p:sldId id="303" r:id="rId22"/>
    <p:sldId id="287" r:id="rId23"/>
    <p:sldId id="276" r:id="rId24"/>
    <p:sldId id="29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ke Sellers" initials="MS" lastIdx="1" clrIdx="0">
    <p:extLst>
      <p:ext uri="{19B8F6BF-5375-455C-9EA6-DF929625EA0E}">
        <p15:presenceInfo xmlns:p15="http://schemas.microsoft.com/office/powerpoint/2012/main" userId="S-1-5-21-1214440339-484763869-725345543-41475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2" autoAdjust="0"/>
    <p:restoredTop sz="94717" autoAdjust="0"/>
  </p:normalViewPr>
  <p:slideViewPr>
    <p:cSldViewPr snapToGrid="0">
      <p:cViewPr>
        <p:scale>
          <a:sx n="75" d="100"/>
          <a:sy n="75" d="100"/>
        </p:scale>
        <p:origin x="974" y="341"/>
      </p:cViewPr>
      <p:guideLst/>
    </p:cSldViewPr>
  </p:slideViewPr>
  <p:outlineViewPr>
    <p:cViewPr>
      <p:scale>
        <a:sx n="33" d="100"/>
        <a:sy n="33" d="100"/>
      </p:scale>
      <p:origin x="0" y="-2159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9F3FEB-A1CE-46E9-86AF-09CE95358452}" type="datetimeFigureOut">
              <a:rPr lang="en-US" smtClean="0"/>
              <a:t>5/23/2019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B12A92-B7CE-4789-8DB7-3974E2CEB341}" type="slidenum">
              <a:rPr lang="en-US" smtClean="0"/>
              <a:t>‹#›</a:t>
            </a:fld>
            <a:endParaRPr lang="en-US"/>
          </a:p>
        </p:txBody>
      </p:sp>
    </p:spTree>
    <p:extLst>
      <p:ext uri="{BB962C8B-B14F-4D97-AF65-F5344CB8AC3E}">
        <p14:creationId xmlns:p14="http://schemas.microsoft.com/office/powerpoint/2010/main" val="243925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7E854D6-41DC-4048-AED9-4FC260D2CC6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116000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E854D6-41DC-4048-AED9-4FC260D2CC6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3027542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E854D6-41DC-4048-AED9-4FC260D2CC6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99319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E854D6-41DC-4048-AED9-4FC260D2CC6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2839979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E854D6-41DC-4048-AED9-4FC260D2CC63}" type="datetimeFigureOut">
              <a:rPr lang="en-US" smtClean="0"/>
              <a:t>5/23/2019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39743783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E854D6-41DC-4048-AED9-4FC260D2CC6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464263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E854D6-41DC-4048-AED9-4FC260D2CC63}" type="datetimeFigureOut">
              <a:rPr lang="en-US" smtClean="0"/>
              <a:t>5/23/2019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1143062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7E854D6-41DC-4048-AED9-4FC260D2CC63}" type="datetimeFigureOut">
              <a:rPr lang="en-US" smtClean="0"/>
              <a:t>5/23/2019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122362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E854D6-41DC-4048-AED9-4FC260D2CC63}" type="datetimeFigureOut">
              <a:rPr lang="en-US" smtClean="0"/>
              <a:t>5/23/2019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1206393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7E854D6-41DC-4048-AED9-4FC260D2CC6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2039174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7E854D6-41DC-4048-AED9-4FC260D2CC63}" type="datetimeFigureOut">
              <a:rPr lang="en-US" smtClean="0"/>
              <a:t>5/23/2019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8A96FA-4E24-411F-B2A1-03E1DA81326D}" type="slidenum">
              <a:rPr lang="en-US" smtClean="0"/>
              <a:t>‹#›</a:t>
            </a:fld>
            <a:endParaRPr lang="en-US"/>
          </a:p>
        </p:txBody>
      </p:sp>
    </p:spTree>
    <p:extLst>
      <p:ext uri="{BB962C8B-B14F-4D97-AF65-F5344CB8AC3E}">
        <p14:creationId xmlns:p14="http://schemas.microsoft.com/office/powerpoint/2010/main" val="751185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E854D6-41DC-4048-AED9-4FC260D2CC63}" type="datetimeFigureOut">
              <a:rPr lang="en-US" smtClean="0"/>
              <a:t>5/23/2019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8A96FA-4E24-411F-B2A1-03E1DA81326D}" type="slidenum">
              <a:rPr lang="en-US" smtClean="0"/>
              <a:t>‹#›</a:t>
            </a:fld>
            <a:endParaRPr lang="en-US"/>
          </a:p>
        </p:txBody>
      </p:sp>
    </p:spTree>
    <p:extLst>
      <p:ext uri="{BB962C8B-B14F-4D97-AF65-F5344CB8AC3E}">
        <p14:creationId xmlns:p14="http://schemas.microsoft.com/office/powerpoint/2010/main" val="19472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hyperlink" Target="https://www.edureka.co/blog/ci-cd-pipeline/"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hub.docker.com/r/jhuopensource/meandemo" TargetMode="External"/><Relationship Id="rId4" Type="http://schemas.openxmlformats.org/officeDocument/2006/relationships/hyperlink" Target="http://meandemo.sis.jhu.edu/"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docker.com/get-started/part4/"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www.mongodb.com/" TargetMode="External"/><Relationship Id="rId7" Type="http://schemas.openxmlformats.org/officeDocument/2006/relationships/image" Target="../media/image16.png"/><Relationship Id="rId2" Type="http://schemas.openxmlformats.org/officeDocument/2006/relationships/hyperlink" Target="https://hub.docker.com/_/nginx/" TargetMode="External"/><Relationship Id="rId1" Type="http://schemas.openxmlformats.org/officeDocument/2006/relationships/slideLayout" Target="../slideLayouts/slideLayout4.xml"/><Relationship Id="rId6" Type="http://schemas.openxmlformats.org/officeDocument/2006/relationships/hyperlink" Target="https://nodejs.org/en/" TargetMode="External"/><Relationship Id="rId5" Type="http://schemas.openxmlformats.org/officeDocument/2006/relationships/hyperlink" Target="https://angularjs.org/" TargetMode="External"/><Relationship Id="rId4" Type="http://schemas.openxmlformats.org/officeDocument/2006/relationships/hyperlink" Target="https://expressjs.com/"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hub.docker.com/" TargetMode="External"/><Relationship Id="rId2" Type="http://schemas.openxmlformats.org/officeDocument/2006/relationships/hyperlink" Target="https://github.com/jhuopensource/meandemo"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hub.docker.com/" TargetMode="External"/><Relationship Id="rId2" Type="http://schemas.openxmlformats.org/officeDocument/2006/relationships/hyperlink" Target="https://github.com/jhuopensource/meandemo"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docs.docker.com/engine/swarm/" TargetMode="External"/><Relationship Id="rId13" Type="http://schemas.openxmlformats.org/officeDocument/2006/relationships/hyperlink" Target="https://nodejs.org/en/" TargetMode="External"/><Relationship Id="rId3" Type="http://schemas.openxmlformats.org/officeDocument/2006/relationships/hyperlink" Target="https://github.com/jhuopensource/meandemo" TargetMode="External"/><Relationship Id="rId7" Type="http://schemas.openxmlformats.org/officeDocument/2006/relationships/hyperlink" Target="https://hub.docker.com/" TargetMode="External"/><Relationship Id="rId12" Type="http://schemas.openxmlformats.org/officeDocument/2006/relationships/hyperlink" Target="https://angularjs.org/" TargetMode="External"/><Relationship Id="rId2" Type="http://schemas.openxmlformats.org/officeDocument/2006/relationships/hyperlink" Target="https://docs.docker.com/install/" TargetMode="External"/><Relationship Id="rId1" Type="http://schemas.openxmlformats.org/officeDocument/2006/relationships/slideLayout" Target="../slideLayouts/slideLayout2.xml"/><Relationship Id="rId6" Type="http://schemas.openxmlformats.org/officeDocument/2006/relationships/hyperlink" Target="https://www.seleniumhq.org/" TargetMode="External"/><Relationship Id="rId11" Type="http://schemas.openxmlformats.org/officeDocument/2006/relationships/hyperlink" Target="https://expressjs.com/" TargetMode="External"/><Relationship Id="rId5" Type="http://schemas.openxmlformats.org/officeDocument/2006/relationships/hyperlink" Target="https://en.wikipedia.org/wiki/Lint_(software))" TargetMode="External"/><Relationship Id="rId10" Type="http://schemas.openxmlformats.org/officeDocument/2006/relationships/hyperlink" Target="https://www.mongodb.com/" TargetMode="External"/><Relationship Id="rId4" Type="http://schemas.openxmlformats.org/officeDocument/2006/relationships/hyperlink" Target="https://travis-ci.com/" TargetMode="External"/><Relationship Id="rId9" Type="http://schemas.openxmlformats.org/officeDocument/2006/relationships/hyperlink" Target="https://hub.docker.com/_/nginx/"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meandemo.sis.jhu.edu/"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hyperlink" Target="https://docs.docker.com/engine/reference/builder/" TargetMode="External"/><Relationship Id="rId3" Type="http://schemas.openxmlformats.org/officeDocument/2006/relationships/hyperlink" Target="https://docs.docker.com/compose/compose-file/" TargetMode="External"/><Relationship Id="rId7" Type="http://schemas.openxmlformats.org/officeDocument/2006/relationships/hyperlink" Target="https://hub.docker.com/" TargetMode="External"/><Relationship Id="rId2" Type="http://schemas.openxmlformats.org/officeDocument/2006/relationships/hyperlink" Target="https://github.com/jhuopensource/meandemo" TargetMode="External"/><Relationship Id="rId1" Type="http://schemas.openxmlformats.org/officeDocument/2006/relationships/slideLayout" Target="../slideLayouts/slideLayout5.xml"/><Relationship Id="rId6" Type="http://schemas.openxmlformats.org/officeDocument/2006/relationships/hyperlink" Target="https://github.com/docker" TargetMode="External"/><Relationship Id="rId5" Type="http://schemas.openxmlformats.org/officeDocument/2006/relationships/hyperlink" Target="https://docs.docker.com/engine/reference/commandline/docker/" TargetMode="External"/><Relationship Id="rId10" Type="http://schemas.openxmlformats.org/officeDocument/2006/relationships/hyperlink" Target="https://docs.docker.com/install/linux/docker-ce/centos/" TargetMode="External"/><Relationship Id="rId4" Type="http://schemas.openxmlformats.org/officeDocument/2006/relationships/hyperlink" Target="https://docs.docker.com/compose/" TargetMode="External"/><Relationship Id="rId9" Type="http://schemas.openxmlformats.org/officeDocument/2006/relationships/hyperlink" Target="https://hub.docker.com/editions/community/docker-ce-desktop-windows" TargetMode="Externa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aws.amazon.com/devops/what-is-devop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infoworld.com/article/3271126/what-is-cicd-continuous-integration-and-continuous-delivery-explained.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edureka.co/blog/ci-cd-pipeline/" TargetMode="External"/><Relationship Id="rId7"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hyperlink" Target="https://hub.docker.com/r/jhuopensource/meandemo" TargetMode="External"/><Relationship Id="rId4" Type="http://schemas.openxmlformats.org/officeDocument/2006/relationships/hyperlink" Target="https://github.com/jhuopensource/meandemo"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edureka.co/blog/ci-cd-pipeline/"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meandemo.sis.jhu.edu/"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edureka.co/blog/ci-cd-pipeline/"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meandemo.sis.jhu.edu/"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edureka.co/blog/ci-cd-pipeline/"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meandemo.sis.jhu.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9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0892" y="1546587"/>
            <a:ext cx="11042468" cy="2882538"/>
          </a:xfrm>
        </p:spPr>
        <p:txBody>
          <a:bodyPr>
            <a:noAutofit/>
          </a:bodyPr>
          <a:lstStyle/>
          <a:p>
            <a:r>
              <a:rPr lang="en-US" sz="6600" b="1" dirty="0" smtClean="0"/>
              <a:t>Containerized MEAN Stack Development</a:t>
            </a:r>
            <a:r>
              <a:rPr lang="en-US" sz="6600" dirty="0" smtClean="0"/>
              <a:t/>
            </a:r>
            <a:br>
              <a:rPr lang="en-US" sz="6600" dirty="0" smtClean="0"/>
            </a:br>
            <a:r>
              <a:rPr lang="en-US" sz="4000" dirty="0" smtClean="0"/>
              <a:t>through a CI/CD pipeline</a:t>
            </a:r>
            <a:endParaRPr lang="en-US" sz="8000" dirty="0"/>
          </a:p>
        </p:txBody>
      </p:sp>
      <p:sp>
        <p:nvSpPr>
          <p:cNvPr id="3" name="Subtitle 2"/>
          <p:cNvSpPr>
            <a:spLocks noGrp="1"/>
          </p:cNvSpPr>
          <p:nvPr>
            <p:ph type="subTitle" idx="1"/>
          </p:nvPr>
        </p:nvSpPr>
        <p:spPr>
          <a:xfrm>
            <a:off x="0" y="4502559"/>
            <a:ext cx="12192000" cy="1541190"/>
          </a:xfrm>
        </p:spPr>
        <p:txBody>
          <a:bodyPr>
            <a:normAutofit lnSpcReduction="10000"/>
          </a:bodyPr>
          <a:lstStyle/>
          <a:p>
            <a:r>
              <a:rPr lang="en-US" sz="2000" b="1" dirty="0"/>
              <a:t>Mike </a:t>
            </a:r>
            <a:r>
              <a:rPr lang="en-US" sz="2000" b="1" dirty="0" smtClean="0"/>
              <a:t>Sellers - </a:t>
            </a:r>
            <a:r>
              <a:rPr lang="en-US" sz="2000" dirty="0"/>
              <a:t>Container Zealot and Senior Software </a:t>
            </a:r>
            <a:r>
              <a:rPr lang="en-US" sz="2000" dirty="0" smtClean="0"/>
              <a:t>Engineer</a:t>
            </a:r>
            <a:endParaRPr lang="en-US" sz="2000" dirty="0"/>
          </a:p>
          <a:p>
            <a:r>
              <a:rPr lang="en-US" sz="2000" b="1" dirty="0" smtClean="0"/>
              <a:t>Ali Soylu – </a:t>
            </a:r>
            <a:r>
              <a:rPr lang="en-US" sz="2000" dirty="0" smtClean="0"/>
              <a:t>Developer and IT Architect</a:t>
            </a:r>
            <a:endParaRPr lang="en-US" sz="2000" dirty="0"/>
          </a:p>
          <a:p>
            <a:r>
              <a:rPr lang="en-US" sz="2000" dirty="0"/>
              <a:t>Johns Hopkins </a:t>
            </a:r>
            <a:r>
              <a:rPr lang="en-US" sz="2000" dirty="0" smtClean="0"/>
              <a:t>University</a:t>
            </a:r>
          </a:p>
          <a:p>
            <a:r>
              <a:rPr lang="en-US" sz="2000" dirty="0" smtClean="0"/>
              <a:t>May 29, 2019</a:t>
            </a:r>
            <a:endParaRPr lang="en-US" sz="2000" dirty="0"/>
          </a:p>
          <a:p>
            <a:endParaRPr lang="en-US" sz="1800" dirty="0"/>
          </a:p>
        </p:txBody>
      </p:sp>
      <p:pic>
        <p:nvPicPr>
          <p:cNvPr id="7" name="Picture 6"/>
          <p:cNvPicPr>
            <a:picLocks noChangeAspect="1"/>
          </p:cNvPicPr>
          <p:nvPr/>
        </p:nvPicPr>
        <p:blipFill>
          <a:blip r:embed="rId3"/>
          <a:stretch>
            <a:fillRect/>
          </a:stretch>
        </p:blipFill>
        <p:spPr>
          <a:xfrm>
            <a:off x="9279013" y="5601687"/>
            <a:ext cx="2789162" cy="1173582"/>
          </a:xfrm>
          <a:prstGeom prst="rect">
            <a:avLst/>
          </a:prstGeom>
        </p:spPr>
      </p:pic>
      <p:pic>
        <p:nvPicPr>
          <p:cNvPr id="8" name="Picture 7"/>
          <p:cNvPicPr>
            <a:picLocks noChangeAspect="1"/>
          </p:cNvPicPr>
          <p:nvPr/>
        </p:nvPicPr>
        <p:blipFill>
          <a:blip r:embed="rId4"/>
          <a:stretch>
            <a:fillRect/>
          </a:stretch>
        </p:blipFill>
        <p:spPr>
          <a:xfrm>
            <a:off x="176077" y="5757185"/>
            <a:ext cx="1506510" cy="1005558"/>
          </a:xfrm>
          <a:prstGeom prst="rect">
            <a:avLst/>
          </a:prstGeom>
        </p:spPr>
      </p:pic>
      <p:pic>
        <p:nvPicPr>
          <p:cNvPr id="4" name="Picture 3"/>
          <p:cNvPicPr>
            <a:picLocks noChangeAspect="1"/>
          </p:cNvPicPr>
          <p:nvPr/>
        </p:nvPicPr>
        <p:blipFill>
          <a:blip r:embed="rId5"/>
          <a:stretch>
            <a:fillRect/>
          </a:stretch>
        </p:blipFill>
        <p:spPr>
          <a:xfrm>
            <a:off x="10563224" y="697254"/>
            <a:ext cx="1504949" cy="867985"/>
          </a:xfrm>
          <a:prstGeom prst="rect">
            <a:avLst/>
          </a:prstGeom>
        </p:spPr>
      </p:pic>
      <p:pic>
        <p:nvPicPr>
          <p:cNvPr id="6" name="Picture 5"/>
          <p:cNvPicPr>
            <a:picLocks noChangeAspect="1"/>
          </p:cNvPicPr>
          <p:nvPr/>
        </p:nvPicPr>
        <p:blipFill>
          <a:blip r:embed="rId6"/>
          <a:stretch>
            <a:fillRect/>
          </a:stretch>
        </p:blipFill>
        <p:spPr>
          <a:xfrm>
            <a:off x="10563223" y="128269"/>
            <a:ext cx="1504951" cy="431355"/>
          </a:xfrm>
          <a:prstGeom prst="rect">
            <a:avLst/>
          </a:prstGeom>
        </p:spPr>
      </p:pic>
      <p:pic>
        <p:nvPicPr>
          <p:cNvPr id="9" name="Picture 8"/>
          <p:cNvPicPr>
            <a:picLocks noChangeAspect="1"/>
          </p:cNvPicPr>
          <p:nvPr/>
        </p:nvPicPr>
        <p:blipFill>
          <a:blip r:embed="rId7"/>
          <a:stretch>
            <a:fillRect/>
          </a:stretch>
        </p:blipFill>
        <p:spPr>
          <a:xfrm>
            <a:off x="5172074" y="6043749"/>
            <a:ext cx="2105769" cy="719271"/>
          </a:xfrm>
          <a:prstGeom prst="rect">
            <a:avLst/>
          </a:prstGeom>
        </p:spPr>
      </p:pic>
      <p:pic>
        <p:nvPicPr>
          <p:cNvPr id="10" name="Picture 9"/>
          <p:cNvPicPr>
            <a:picLocks noChangeAspect="1"/>
          </p:cNvPicPr>
          <p:nvPr/>
        </p:nvPicPr>
        <p:blipFill>
          <a:blip r:embed="rId8"/>
          <a:stretch>
            <a:fillRect/>
          </a:stretch>
        </p:blipFill>
        <p:spPr>
          <a:xfrm>
            <a:off x="176077" y="1243841"/>
            <a:ext cx="1080452" cy="4513344"/>
          </a:xfrm>
          <a:prstGeom prst="rect">
            <a:avLst/>
          </a:prstGeom>
        </p:spPr>
      </p:pic>
      <p:pic>
        <p:nvPicPr>
          <p:cNvPr id="5" name="Picture 4"/>
          <p:cNvPicPr>
            <a:picLocks noChangeAspect="1"/>
          </p:cNvPicPr>
          <p:nvPr/>
        </p:nvPicPr>
        <p:blipFill>
          <a:blip r:embed="rId9"/>
          <a:stretch>
            <a:fillRect/>
          </a:stretch>
        </p:blipFill>
        <p:spPr>
          <a:xfrm>
            <a:off x="1256529" y="3189813"/>
            <a:ext cx="693480" cy="723963"/>
          </a:xfrm>
          <a:prstGeom prst="rect">
            <a:avLst/>
          </a:prstGeom>
        </p:spPr>
      </p:pic>
      <p:pic>
        <p:nvPicPr>
          <p:cNvPr id="11" name="Picture 10"/>
          <p:cNvPicPr>
            <a:picLocks noChangeAspect="1"/>
          </p:cNvPicPr>
          <p:nvPr/>
        </p:nvPicPr>
        <p:blipFill>
          <a:blip r:embed="rId10"/>
          <a:stretch>
            <a:fillRect/>
          </a:stretch>
        </p:blipFill>
        <p:spPr>
          <a:xfrm>
            <a:off x="176077" y="128270"/>
            <a:ext cx="1410010" cy="1115294"/>
          </a:xfrm>
          <a:prstGeom prst="rect">
            <a:avLst/>
          </a:prstGeom>
        </p:spPr>
      </p:pic>
    </p:spTree>
    <p:extLst>
      <p:ext uri="{BB962C8B-B14F-4D97-AF65-F5344CB8AC3E}">
        <p14:creationId xmlns:p14="http://schemas.microsoft.com/office/powerpoint/2010/main" val="2750832698"/>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68425"/>
          </a:xfrm>
        </p:spPr>
        <p:txBody>
          <a:bodyPr>
            <a:normAutofit/>
          </a:bodyPr>
          <a:lstStyle/>
          <a:p>
            <a:pPr lvl="1"/>
            <a:r>
              <a:rPr lang="en-US" sz="4400" dirty="0" smtClean="0"/>
              <a:t>CI/CD Pipeline Architecture</a:t>
            </a:r>
          </a:p>
        </p:txBody>
      </p:sp>
      <p:pic>
        <p:nvPicPr>
          <p:cNvPr id="3" name="Picture 2"/>
          <p:cNvPicPr>
            <a:picLocks noChangeAspect="1"/>
          </p:cNvPicPr>
          <p:nvPr/>
        </p:nvPicPr>
        <p:blipFill>
          <a:blip r:embed="rId2"/>
          <a:stretch>
            <a:fillRect/>
          </a:stretch>
        </p:blipFill>
        <p:spPr>
          <a:xfrm>
            <a:off x="152400" y="1433513"/>
            <a:ext cx="1209675" cy="5053143"/>
          </a:xfrm>
          <a:prstGeom prst="rect">
            <a:avLst/>
          </a:prstGeom>
        </p:spPr>
      </p:pic>
      <p:sp>
        <p:nvSpPr>
          <p:cNvPr id="5" name="Content Placeholder 2"/>
          <p:cNvSpPr>
            <a:spLocks noGrp="1"/>
          </p:cNvSpPr>
          <p:nvPr>
            <p:ph idx="1"/>
          </p:nvPr>
        </p:nvSpPr>
        <p:spPr>
          <a:xfrm>
            <a:off x="1704974" y="1600200"/>
            <a:ext cx="9648825" cy="5067300"/>
          </a:xfrm>
        </p:spPr>
        <p:txBody>
          <a:bodyPr>
            <a:normAutofit fontScale="85000" lnSpcReduction="20000"/>
          </a:bodyPr>
          <a:lstStyle/>
          <a:p>
            <a:pPr marL="0" indent="0">
              <a:buNone/>
            </a:pPr>
            <a:r>
              <a:rPr lang="en-US" b="1" dirty="0"/>
              <a:t>Production Deploy</a:t>
            </a:r>
            <a:endParaRPr lang="en-US" b="1" dirty="0" smtClean="0"/>
          </a:p>
          <a:p>
            <a:r>
              <a:rPr lang="en-US" i="1" dirty="0" smtClean="0"/>
              <a:t>“</a:t>
            </a:r>
            <a:r>
              <a:rPr lang="en-US" i="1" dirty="0"/>
              <a:t>So, this lifecycle continues until we get a code or a product which can be deployed in the production server where we measure and validate the code</a:t>
            </a:r>
            <a:r>
              <a:rPr lang="en-US" i="1" dirty="0" smtClean="0"/>
              <a:t>.</a:t>
            </a:r>
            <a:r>
              <a:rPr lang="en-US" i="1" dirty="0"/>
              <a:t> </a:t>
            </a:r>
            <a:r>
              <a:rPr lang="en-US" i="1" dirty="0" smtClean="0"/>
              <a:t>” – </a:t>
            </a:r>
            <a:r>
              <a:rPr lang="en-US" i="1" dirty="0" err="1" smtClean="0"/>
              <a:t>edureka</a:t>
            </a:r>
            <a:r>
              <a:rPr lang="en-US" i="1" dirty="0" smtClean="0"/>
              <a:t> </a:t>
            </a:r>
            <a:r>
              <a:rPr lang="en-US" dirty="0">
                <a:hlinkClick r:id="rId3"/>
              </a:rPr>
              <a:t>https://www.edureka.co/blog/ci-cd-pipeline</a:t>
            </a:r>
            <a:r>
              <a:rPr lang="en-US" dirty="0" smtClean="0">
                <a:hlinkClick r:id="rId3"/>
              </a:rPr>
              <a:t>/</a:t>
            </a:r>
            <a:endParaRPr lang="en-US" dirty="0" smtClean="0"/>
          </a:p>
          <a:p>
            <a:pPr marL="0" indent="0">
              <a:buNone/>
            </a:pPr>
            <a:r>
              <a:rPr lang="en-US" b="1" dirty="0" smtClean="0"/>
              <a:t>Demo Tooling </a:t>
            </a:r>
            <a:r>
              <a:rPr lang="en-US" dirty="0" smtClean="0"/>
              <a:t>(demo url:  </a:t>
            </a:r>
            <a:r>
              <a:rPr lang="en-US" dirty="0">
                <a:hlinkClick r:id="rId4"/>
              </a:rPr>
              <a:t>http://</a:t>
            </a:r>
            <a:r>
              <a:rPr lang="en-US" dirty="0" smtClean="0">
                <a:hlinkClick r:id="rId4"/>
              </a:rPr>
              <a:t>meandemo.sis.jhu.edu</a:t>
            </a:r>
            <a:r>
              <a:rPr lang="en-US" dirty="0" smtClean="0"/>
              <a:t>)</a:t>
            </a:r>
          </a:p>
          <a:p>
            <a:r>
              <a:rPr lang="en-US" dirty="0" smtClean="0"/>
              <a:t>Image repository</a:t>
            </a:r>
          </a:p>
          <a:p>
            <a:pPr lvl="1"/>
            <a:r>
              <a:rPr lang="en-US" dirty="0" smtClean="0"/>
              <a:t>Docker Registry</a:t>
            </a:r>
          </a:p>
          <a:p>
            <a:r>
              <a:rPr lang="en-US" dirty="0" smtClean="0"/>
              <a:t>CI Automation</a:t>
            </a:r>
          </a:p>
          <a:p>
            <a:pPr lvl="1"/>
            <a:r>
              <a:rPr lang="en-US" dirty="0" smtClean="0"/>
              <a:t>Travis-CI (runs automated deployment to stage the built code)</a:t>
            </a:r>
          </a:p>
          <a:p>
            <a:pPr lvl="2"/>
            <a:r>
              <a:rPr lang="en-US" dirty="0" smtClean="0"/>
              <a:t>On merge to production (and pending automated test success) push latest version to the Docker Registry</a:t>
            </a:r>
          </a:p>
          <a:p>
            <a:pPr lvl="2"/>
            <a:r>
              <a:rPr lang="en-US" dirty="0" smtClean="0"/>
              <a:t>Selenium Automated Browser Testing</a:t>
            </a:r>
          </a:p>
          <a:p>
            <a:pPr lvl="2"/>
            <a:r>
              <a:rPr lang="en-US" dirty="0" smtClean="0"/>
              <a:t>NOTE:  Additional security scanning may be enabled on Docker Trusted Registry.</a:t>
            </a:r>
          </a:p>
          <a:p>
            <a:r>
              <a:rPr lang="en-US" dirty="0" smtClean="0"/>
              <a:t>CD Automation</a:t>
            </a:r>
            <a:endParaRPr lang="en-US" dirty="0"/>
          </a:p>
          <a:p>
            <a:pPr lvl="1"/>
            <a:r>
              <a:rPr lang="en-US" dirty="0" smtClean="0"/>
              <a:t>Docker Swarm, Stack Deploy</a:t>
            </a:r>
          </a:p>
          <a:p>
            <a:pPr lvl="1"/>
            <a:r>
              <a:rPr lang="en-US" dirty="0" smtClean="0"/>
              <a:t>Shepherd</a:t>
            </a:r>
          </a:p>
          <a:p>
            <a:pPr lvl="2"/>
            <a:r>
              <a:rPr lang="en-US" dirty="0"/>
              <a:t>Docker Hub -&gt; </a:t>
            </a:r>
            <a:r>
              <a:rPr lang="en-US" dirty="0">
                <a:hlinkClick r:id="rId5"/>
              </a:rPr>
              <a:t>https://hub.docker.com/r/jhuopensource/meandemo</a:t>
            </a:r>
            <a:endParaRPr lang="en-US" dirty="0"/>
          </a:p>
        </p:txBody>
      </p:sp>
    </p:spTree>
    <p:extLst>
      <p:ext uri="{BB962C8B-B14F-4D97-AF65-F5344CB8AC3E}">
        <p14:creationId xmlns:p14="http://schemas.microsoft.com/office/powerpoint/2010/main" val="1363919872"/>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Docker Engine Orchestration Clusters</a:t>
            </a:r>
          </a:p>
        </p:txBody>
      </p:sp>
      <p:sp>
        <p:nvSpPr>
          <p:cNvPr id="4" name="Text Placeholder 3"/>
          <p:cNvSpPr>
            <a:spLocks noGrp="1"/>
          </p:cNvSpPr>
          <p:nvPr>
            <p:ph type="body" idx="1"/>
          </p:nvPr>
        </p:nvSpPr>
        <p:spPr>
          <a:xfrm>
            <a:off x="839788" y="1428751"/>
            <a:ext cx="5157787" cy="514350"/>
          </a:xfrm>
        </p:spPr>
        <p:txBody>
          <a:bodyPr>
            <a:normAutofit/>
          </a:bodyPr>
          <a:lstStyle/>
          <a:p>
            <a:r>
              <a:rPr lang="en-US" dirty="0"/>
              <a:t>Docker Swarm</a:t>
            </a:r>
          </a:p>
        </p:txBody>
      </p:sp>
      <p:sp>
        <p:nvSpPr>
          <p:cNvPr id="6" name="Text Placeholder 5"/>
          <p:cNvSpPr>
            <a:spLocks noGrp="1"/>
          </p:cNvSpPr>
          <p:nvPr>
            <p:ph type="body" sz="quarter" idx="3"/>
          </p:nvPr>
        </p:nvSpPr>
        <p:spPr>
          <a:xfrm>
            <a:off x="839788" y="4170363"/>
            <a:ext cx="10193287" cy="2249488"/>
          </a:xfrm>
        </p:spPr>
        <p:txBody>
          <a:bodyPr>
            <a:normAutofit/>
          </a:bodyPr>
          <a:lstStyle/>
          <a:p>
            <a:r>
              <a:rPr lang="en-US" b="0" i="1" dirty="0"/>
              <a:t>“A swarm is a group of machines that are running Docker and joined into a cluster. After that has happened, you continue to run the Docker commands you’re used to, but now they are executed on a cluster by a </a:t>
            </a:r>
            <a:r>
              <a:rPr lang="en-US" i="1" dirty="0"/>
              <a:t>swarm manager</a:t>
            </a:r>
            <a:r>
              <a:rPr lang="en-US" b="0" i="1" dirty="0"/>
              <a:t>. The machines in a swarm can be physical or virtual. After joining a swarm, they are referred to as </a:t>
            </a:r>
            <a:r>
              <a:rPr lang="en-US" i="1" dirty="0"/>
              <a:t>nodes</a:t>
            </a:r>
            <a:r>
              <a:rPr lang="en-US" b="0" i="1" dirty="0"/>
              <a:t>.” </a:t>
            </a:r>
          </a:p>
          <a:p>
            <a:r>
              <a:rPr lang="en-US" b="0" i="1" dirty="0"/>
              <a:t>- </a:t>
            </a:r>
            <a:r>
              <a:rPr lang="en-US" b="0" i="1" dirty="0">
                <a:hlinkClick r:id="rId2"/>
              </a:rPr>
              <a:t>https://docs.docker.com/get-started/part4/</a:t>
            </a:r>
            <a:r>
              <a:rPr lang="en-US" b="0" i="1" dirty="0"/>
              <a:t> </a:t>
            </a:r>
            <a:endParaRPr lang="en-US" i="1" dirty="0"/>
          </a:p>
        </p:txBody>
      </p:sp>
      <p:pic>
        <p:nvPicPr>
          <p:cNvPr id="8" name="Picture 7"/>
          <p:cNvPicPr>
            <a:picLocks noChangeAspect="1"/>
          </p:cNvPicPr>
          <p:nvPr/>
        </p:nvPicPr>
        <p:blipFill>
          <a:blip r:embed="rId3"/>
          <a:stretch>
            <a:fillRect/>
          </a:stretch>
        </p:blipFill>
        <p:spPr>
          <a:xfrm>
            <a:off x="1497012" y="2082931"/>
            <a:ext cx="9001125" cy="2087432"/>
          </a:xfrm>
          <a:prstGeom prst="rect">
            <a:avLst/>
          </a:prstGeom>
        </p:spPr>
      </p:pic>
    </p:spTree>
    <p:extLst>
      <p:ext uri="{BB962C8B-B14F-4D97-AF65-F5344CB8AC3E}">
        <p14:creationId xmlns:p14="http://schemas.microsoft.com/office/powerpoint/2010/main" val="2266380432"/>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400" b="1" dirty="0" smtClean="0">
                <a:latin typeface="+mj-lt"/>
              </a:rPr>
              <a:t>MEAN Demo Project Stack Architecture</a:t>
            </a:r>
          </a:p>
        </p:txBody>
      </p:sp>
      <p:sp>
        <p:nvSpPr>
          <p:cNvPr id="3" name="Content Placeholder 2"/>
          <p:cNvSpPr>
            <a:spLocks noGrp="1"/>
          </p:cNvSpPr>
          <p:nvPr>
            <p:ph sz="half" idx="1"/>
          </p:nvPr>
        </p:nvSpPr>
        <p:spPr/>
        <p:txBody>
          <a:bodyPr/>
          <a:lstStyle/>
          <a:p>
            <a:r>
              <a:rPr lang="en-US" sz="1900" dirty="0"/>
              <a:t>NGINX – </a:t>
            </a:r>
            <a:r>
              <a:rPr lang="en-US" sz="1900" dirty="0" err="1"/>
              <a:t>WebServer</a:t>
            </a:r>
            <a:r>
              <a:rPr lang="en-US" sz="1900" dirty="0"/>
              <a:t> for static content, load balancer and proxy for dynamic content (</a:t>
            </a:r>
            <a:r>
              <a:rPr lang="en-US" sz="1900" dirty="0">
                <a:hlinkClick r:id="rId2"/>
              </a:rPr>
              <a:t>https://hub.docker.com/_/nginx/</a:t>
            </a:r>
            <a:r>
              <a:rPr lang="en-US" sz="1900" dirty="0"/>
              <a:t>)</a:t>
            </a:r>
          </a:p>
          <a:p>
            <a:r>
              <a:rPr lang="en-US" sz="1900" dirty="0"/>
              <a:t>MongoDB – Database (</a:t>
            </a:r>
            <a:r>
              <a:rPr lang="en-US" sz="1900" dirty="0">
                <a:hlinkClick r:id="rId3"/>
              </a:rPr>
              <a:t>https://www.mongodb.com/</a:t>
            </a:r>
            <a:r>
              <a:rPr lang="en-US" sz="1900" dirty="0"/>
              <a:t>)</a:t>
            </a:r>
          </a:p>
          <a:p>
            <a:r>
              <a:rPr lang="en-US" sz="1900" dirty="0" err="1"/>
              <a:t>ExpressJS</a:t>
            </a:r>
            <a:r>
              <a:rPr lang="en-US" sz="1900" dirty="0"/>
              <a:t> – JavaScript back-end web framework (API - </a:t>
            </a:r>
            <a:r>
              <a:rPr lang="en-US" sz="1900" dirty="0">
                <a:hlinkClick r:id="rId4"/>
              </a:rPr>
              <a:t>https://expressjs.com/</a:t>
            </a:r>
            <a:r>
              <a:rPr lang="en-US" sz="1900" dirty="0"/>
              <a:t>)</a:t>
            </a:r>
          </a:p>
          <a:p>
            <a:r>
              <a:rPr lang="en-US" sz="1900" dirty="0"/>
              <a:t>AngularJS – JavaScript frontend framework for MVC (</a:t>
            </a:r>
            <a:r>
              <a:rPr lang="en-US" sz="1900" dirty="0">
                <a:hlinkClick r:id="rId5"/>
              </a:rPr>
              <a:t>https://angularjs.org/</a:t>
            </a:r>
            <a:r>
              <a:rPr lang="en-US" sz="1900" dirty="0"/>
              <a:t>)</a:t>
            </a:r>
          </a:p>
          <a:p>
            <a:r>
              <a:rPr lang="en-US" sz="1900" dirty="0" err="1"/>
              <a:t>NodeJS</a:t>
            </a:r>
            <a:r>
              <a:rPr lang="en-US" sz="1900" dirty="0"/>
              <a:t> – JavaScript client runtime environment (</a:t>
            </a:r>
            <a:r>
              <a:rPr lang="en-US" sz="1900" dirty="0">
                <a:hlinkClick r:id="rId6"/>
              </a:rPr>
              <a:t>https://nodejs.org/en</a:t>
            </a:r>
            <a:r>
              <a:rPr lang="en-US" sz="1900" dirty="0" smtClean="0">
                <a:hlinkClick r:id="rId6"/>
              </a:rPr>
              <a:t>/</a:t>
            </a:r>
            <a:r>
              <a:rPr lang="en-US" sz="1900" dirty="0" smtClean="0"/>
              <a:t>)</a:t>
            </a:r>
            <a:endParaRPr lang="en-US" sz="1900" dirty="0"/>
          </a:p>
        </p:txBody>
      </p:sp>
      <p:pic>
        <p:nvPicPr>
          <p:cNvPr id="8" name="Picture 7"/>
          <p:cNvPicPr>
            <a:picLocks noChangeAspect="1"/>
          </p:cNvPicPr>
          <p:nvPr/>
        </p:nvPicPr>
        <p:blipFill>
          <a:blip r:embed="rId7"/>
          <a:stretch>
            <a:fillRect/>
          </a:stretch>
        </p:blipFill>
        <p:spPr>
          <a:xfrm>
            <a:off x="6172200" y="2216150"/>
            <a:ext cx="5334454" cy="2697979"/>
          </a:xfrm>
          <a:prstGeom prst="rect">
            <a:avLst/>
          </a:prstGeom>
        </p:spPr>
      </p:pic>
    </p:spTree>
    <p:extLst>
      <p:ext uri="{BB962C8B-B14F-4D97-AF65-F5344CB8AC3E}">
        <p14:creationId xmlns:p14="http://schemas.microsoft.com/office/powerpoint/2010/main" val="165434621"/>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lstStyle/>
          <a:p>
            <a:r>
              <a:rPr lang="en-US" dirty="0" smtClean="0"/>
              <a:t>One MEAN CI/CD Docker Demo</a:t>
            </a:r>
            <a:endParaRPr lang="en-US" dirty="0"/>
          </a:p>
        </p:txBody>
      </p:sp>
      <p:sp>
        <p:nvSpPr>
          <p:cNvPr id="5" name="Text Placeholder 4"/>
          <p:cNvSpPr>
            <a:spLocks noGrp="1"/>
          </p:cNvSpPr>
          <p:nvPr>
            <p:ph type="body" idx="1"/>
          </p:nvPr>
        </p:nvSpPr>
        <p:spPr>
          <a:xfrm>
            <a:off x="839788" y="1079863"/>
            <a:ext cx="10955337" cy="4937760"/>
          </a:xfrm>
        </p:spPr>
        <p:txBody>
          <a:bodyPr>
            <a:normAutofit fontScale="62500" lnSpcReduction="20000"/>
          </a:bodyPr>
          <a:lstStyle/>
          <a:p>
            <a:r>
              <a:rPr lang="en-US" sz="3800" dirty="0"/>
              <a:t>Demo </a:t>
            </a:r>
            <a:r>
              <a:rPr lang="en-US" sz="3800" dirty="0" smtClean="0"/>
              <a:t>Developer System </a:t>
            </a:r>
            <a:r>
              <a:rPr lang="en-US" sz="3800" dirty="0"/>
              <a:t>S</a:t>
            </a:r>
            <a:r>
              <a:rPr lang="en-US" sz="3800" dirty="0" smtClean="0"/>
              <a:t>pecifications:</a:t>
            </a:r>
            <a:endParaRPr lang="en-US" sz="3800" dirty="0"/>
          </a:p>
          <a:p>
            <a:pPr marL="342900" indent="-342900">
              <a:buFont typeface="Arial" panose="020B0604020202020204" pitchFamily="34" charset="0"/>
              <a:buChar char="•"/>
            </a:pPr>
            <a:r>
              <a:rPr lang="en-US" sz="3000" b="0" dirty="0" smtClean="0"/>
              <a:t>Windows 10 </a:t>
            </a:r>
            <a:r>
              <a:rPr lang="en-US" sz="3000" b="0" dirty="0"/>
              <a:t>installed </a:t>
            </a:r>
            <a:r>
              <a:rPr lang="en-US" sz="3000" b="0" dirty="0" smtClean="0"/>
              <a:t>with Hyper-V active</a:t>
            </a:r>
          </a:p>
          <a:p>
            <a:pPr marL="342900" indent="-342900">
              <a:buFont typeface="Arial" panose="020B0604020202020204" pitchFamily="34" charset="0"/>
              <a:buChar char="•"/>
            </a:pPr>
            <a:r>
              <a:rPr lang="en-US" sz="3000" b="0" dirty="0" smtClean="0"/>
              <a:t>Docker Desktop Installed</a:t>
            </a:r>
          </a:p>
          <a:p>
            <a:pPr marL="342900" indent="-342900">
              <a:buFont typeface="Arial" panose="020B0604020202020204" pitchFamily="34" charset="0"/>
              <a:buChar char="•"/>
            </a:pPr>
            <a:r>
              <a:rPr lang="en-US" sz="3000" b="0" dirty="0" err="1" smtClean="0"/>
              <a:t>Git</a:t>
            </a:r>
            <a:r>
              <a:rPr lang="en-US" sz="3000" b="0" dirty="0" smtClean="0"/>
              <a:t> Installed (to clone the </a:t>
            </a:r>
            <a:r>
              <a:rPr lang="en-US" sz="3000" b="0" dirty="0" err="1" smtClean="0"/>
              <a:t>MEAN_Demo</a:t>
            </a:r>
            <a:r>
              <a:rPr lang="en-US" sz="3000" b="0" dirty="0" smtClean="0"/>
              <a:t> project and check in code)</a:t>
            </a:r>
          </a:p>
          <a:p>
            <a:r>
              <a:rPr lang="en-US" sz="3200" b="0" dirty="0" smtClean="0"/>
              <a:t>             </a:t>
            </a:r>
            <a:r>
              <a:rPr lang="en-US" sz="3200" dirty="0" smtClean="0">
                <a:hlinkClick r:id="rId2"/>
              </a:rPr>
              <a:t>https</a:t>
            </a:r>
            <a:r>
              <a:rPr lang="en-US" sz="3200" dirty="0">
                <a:hlinkClick r:id="rId2"/>
              </a:rPr>
              <a:t>://github.com/jhuopensource/meandemo</a:t>
            </a:r>
            <a:r>
              <a:rPr lang="en-US" sz="3200" dirty="0"/>
              <a:t> </a:t>
            </a:r>
          </a:p>
          <a:p>
            <a:pPr marL="342900" indent="-342900">
              <a:buFont typeface="Arial" panose="020B0604020202020204" pitchFamily="34" charset="0"/>
              <a:buChar char="•"/>
            </a:pPr>
            <a:r>
              <a:rPr lang="en-US" sz="3000" b="0" dirty="0" smtClean="0"/>
              <a:t>Visual Studio Code Installed</a:t>
            </a:r>
          </a:p>
          <a:p>
            <a:r>
              <a:rPr lang="en-US" sz="1900" dirty="0" smtClean="0"/>
              <a:t>Note:</a:t>
            </a:r>
            <a:r>
              <a:rPr lang="en-US" sz="1900" b="0" dirty="0" smtClean="0"/>
              <a:t>  </a:t>
            </a:r>
          </a:p>
          <a:p>
            <a:pPr marL="342900" indent="-342900">
              <a:buFont typeface="Arial" panose="020B0604020202020204" pitchFamily="34" charset="0"/>
              <a:buChar char="•"/>
            </a:pPr>
            <a:r>
              <a:rPr lang="en-US" sz="1900" b="0" dirty="0" smtClean="0"/>
              <a:t>The demo project and all Docker projects can run on any system running a Docker engine.</a:t>
            </a:r>
          </a:p>
          <a:p>
            <a:pPr marL="342900" indent="-342900">
              <a:buFont typeface="Arial" panose="020B0604020202020204" pitchFamily="34" charset="0"/>
              <a:buChar char="•"/>
            </a:pPr>
            <a:r>
              <a:rPr lang="en-US" sz="1900" b="0" dirty="0" smtClean="0"/>
              <a:t>Use the editor of your choice.</a:t>
            </a:r>
          </a:p>
          <a:p>
            <a:pPr marL="342900" indent="-342900">
              <a:buFont typeface="Arial" panose="020B0604020202020204" pitchFamily="34" charset="0"/>
              <a:buChar char="•"/>
            </a:pPr>
            <a:r>
              <a:rPr lang="en-US" sz="1900" b="0" dirty="0" smtClean="0"/>
              <a:t>Visit </a:t>
            </a:r>
            <a:r>
              <a:rPr lang="en-US" sz="1900" b="0" dirty="0" smtClean="0">
                <a:hlinkClick r:id="rId3"/>
              </a:rPr>
              <a:t>https://hub.docker.com</a:t>
            </a:r>
            <a:r>
              <a:rPr lang="en-US" sz="1900" b="0" dirty="0" smtClean="0"/>
              <a:t> to see all of the prepared images / stacks.</a:t>
            </a:r>
          </a:p>
          <a:p>
            <a:pPr marL="342900" indent="-342900">
              <a:buFont typeface="Arial" panose="020B0604020202020204" pitchFamily="34" charset="0"/>
              <a:buChar char="•"/>
            </a:pPr>
            <a:r>
              <a:rPr lang="en-US" sz="1900" b="0" dirty="0" smtClean="0"/>
              <a:t>Works with any CI Automation Platform / Solution</a:t>
            </a:r>
          </a:p>
          <a:p>
            <a:endParaRPr lang="en-US" sz="1900" b="0" dirty="0" smtClean="0"/>
          </a:p>
          <a:p>
            <a:r>
              <a:rPr lang="en-US" dirty="0" smtClean="0"/>
              <a:t>MEAN Project Development can be performed in various ways:</a:t>
            </a:r>
          </a:p>
          <a:p>
            <a:pPr marL="342900" indent="-342900">
              <a:buFont typeface="Arial" panose="020B0604020202020204" pitchFamily="34" charset="0"/>
              <a:buChar char="•"/>
            </a:pPr>
            <a:r>
              <a:rPr lang="en-US" b="0" dirty="0" smtClean="0"/>
              <a:t>Build and debug local -&gt; package and run in container</a:t>
            </a:r>
          </a:p>
          <a:p>
            <a:pPr marL="342900" indent="-342900">
              <a:buFont typeface="Arial" panose="020B0604020202020204" pitchFamily="34" charset="0"/>
              <a:buChar char="•"/>
            </a:pPr>
            <a:r>
              <a:rPr lang="en-US" b="0" dirty="0" smtClean="0"/>
              <a:t>Within </a:t>
            </a:r>
            <a:r>
              <a:rPr lang="en-US" b="0" dirty="0" err="1" smtClean="0"/>
              <a:t>docker</a:t>
            </a:r>
            <a:r>
              <a:rPr lang="en-US" b="0" dirty="0" smtClean="0"/>
              <a:t> container (see </a:t>
            </a:r>
            <a:r>
              <a:rPr lang="en-US" b="0" dirty="0" err="1" smtClean="0"/>
              <a:t>docker</a:t>
            </a:r>
            <a:r>
              <a:rPr lang="en-US" b="0" dirty="0" smtClean="0"/>
              <a:t> run node + volumes)</a:t>
            </a:r>
          </a:p>
          <a:p>
            <a:pPr marL="342900" indent="-342900">
              <a:buFont typeface="Arial" panose="020B0604020202020204" pitchFamily="34" charset="0"/>
              <a:buChar char="•"/>
            </a:pPr>
            <a:r>
              <a:rPr lang="en-US" b="0" dirty="0" smtClean="0"/>
              <a:t>…</a:t>
            </a:r>
          </a:p>
        </p:txBody>
      </p:sp>
    </p:spTree>
    <p:extLst>
      <p:ext uri="{BB962C8B-B14F-4D97-AF65-F5344CB8AC3E}">
        <p14:creationId xmlns:p14="http://schemas.microsoft.com/office/powerpoint/2010/main" val="2318107824"/>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lstStyle/>
          <a:p>
            <a:r>
              <a:rPr lang="en-US" dirty="0" smtClean="0"/>
              <a:t>One MEAN CI/CD Docker Demo</a:t>
            </a:r>
            <a:endParaRPr lang="en-US" dirty="0"/>
          </a:p>
        </p:txBody>
      </p:sp>
      <p:sp>
        <p:nvSpPr>
          <p:cNvPr id="5" name="Text Placeholder 4"/>
          <p:cNvSpPr>
            <a:spLocks noGrp="1"/>
          </p:cNvSpPr>
          <p:nvPr>
            <p:ph type="body" idx="1"/>
          </p:nvPr>
        </p:nvSpPr>
        <p:spPr>
          <a:xfrm>
            <a:off x="839788" y="1079862"/>
            <a:ext cx="10955337" cy="5351417"/>
          </a:xfrm>
        </p:spPr>
        <p:txBody>
          <a:bodyPr>
            <a:normAutofit fontScale="92500" lnSpcReduction="20000"/>
          </a:bodyPr>
          <a:lstStyle/>
          <a:p>
            <a:r>
              <a:rPr lang="en-US" sz="3800" dirty="0"/>
              <a:t>Demo </a:t>
            </a:r>
            <a:r>
              <a:rPr lang="en-US" sz="3800" dirty="0" smtClean="0"/>
              <a:t>Production Deployment </a:t>
            </a:r>
            <a:r>
              <a:rPr lang="en-US" sz="3800" dirty="0"/>
              <a:t>S</a:t>
            </a:r>
            <a:r>
              <a:rPr lang="en-US" sz="3800" dirty="0" smtClean="0"/>
              <a:t>pecifications:</a:t>
            </a:r>
            <a:endParaRPr lang="en-US" sz="3800" dirty="0"/>
          </a:p>
          <a:p>
            <a:pPr marL="342900" indent="-342900">
              <a:buFont typeface="Arial" panose="020B0604020202020204" pitchFamily="34" charset="0"/>
              <a:buChar char="•"/>
            </a:pPr>
            <a:r>
              <a:rPr lang="en-US" sz="3000" b="0" dirty="0" smtClean="0"/>
              <a:t>Linux Based AWS EC2 Server</a:t>
            </a:r>
          </a:p>
          <a:p>
            <a:pPr marL="342900" indent="-342900">
              <a:buFont typeface="Arial" panose="020B0604020202020204" pitchFamily="34" charset="0"/>
              <a:buChar char="•"/>
            </a:pPr>
            <a:r>
              <a:rPr lang="en-US" sz="3000" b="0" dirty="0" smtClean="0"/>
              <a:t>Docker CE</a:t>
            </a:r>
          </a:p>
          <a:p>
            <a:pPr marL="800100" lvl="1" indent="-342900">
              <a:buFont typeface="Arial" panose="020B0604020202020204" pitchFamily="34" charset="0"/>
              <a:buChar char="•"/>
            </a:pPr>
            <a:r>
              <a:rPr lang="en-US" sz="2600" b="0" dirty="0" smtClean="0"/>
              <a:t>Swarm Mode Enabled</a:t>
            </a:r>
          </a:p>
          <a:p>
            <a:pPr marL="800100" lvl="1" indent="-342900">
              <a:buFont typeface="Arial" panose="020B0604020202020204" pitchFamily="34" charset="0"/>
              <a:buChar char="•"/>
            </a:pPr>
            <a:r>
              <a:rPr lang="en-US" sz="2600" b="0" dirty="0" smtClean="0"/>
              <a:t>Services</a:t>
            </a:r>
          </a:p>
          <a:p>
            <a:pPr marL="1257300" lvl="2" indent="-342900">
              <a:buFont typeface="Arial" panose="020B0604020202020204" pitchFamily="34" charset="0"/>
              <a:buChar char="•"/>
            </a:pPr>
            <a:r>
              <a:rPr lang="en-US" b="0" dirty="0" err="1"/>
              <a:t>meandemo_mongo</a:t>
            </a:r>
            <a:endParaRPr lang="en-US" b="0" dirty="0"/>
          </a:p>
          <a:p>
            <a:pPr marL="1257300" lvl="2" indent="-342900">
              <a:buFont typeface="Arial" panose="020B0604020202020204" pitchFamily="34" charset="0"/>
              <a:buChar char="•"/>
            </a:pPr>
            <a:r>
              <a:rPr lang="en-US" b="0" dirty="0" err="1"/>
              <a:t>meandemo_express_node</a:t>
            </a:r>
            <a:endParaRPr lang="en-US" b="0" dirty="0"/>
          </a:p>
          <a:p>
            <a:pPr marL="1257300" lvl="2" indent="-342900">
              <a:buFont typeface="Arial" panose="020B0604020202020204" pitchFamily="34" charset="0"/>
              <a:buChar char="•"/>
            </a:pPr>
            <a:r>
              <a:rPr lang="en-US" b="0" dirty="0" err="1" smtClean="0"/>
              <a:t>meandemo_nginx_angular_node</a:t>
            </a:r>
            <a:endParaRPr lang="en-US" sz="2400" b="0" dirty="0" smtClean="0"/>
          </a:p>
          <a:p>
            <a:pPr marL="342900" indent="-342900">
              <a:buFont typeface="Arial" panose="020B0604020202020204" pitchFamily="34" charset="0"/>
              <a:buChar char="•"/>
            </a:pPr>
            <a:r>
              <a:rPr lang="en-US" sz="3000" b="0" dirty="0" smtClean="0"/>
              <a:t>GitHub repo polling enabled through Travis</a:t>
            </a:r>
          </a:p>
          <a:p>
            <a:r>
              <a:rPr lang="en-US" sz="3200" b="0" dirty="0" smtClean="0"/>
              <a:t>             </a:t>
            </a:r>
            <a:r>
              <a:rPr lang="en-US" sz="3200" dirty="0" smtClean="0">
                <a:hlinkClick r:id="rId2"/>
              </a:rPr>
              <a:t>https</a:t>
            </a:r>
            <a:r>
              <a:rPr lang="en-US" sz="3200" dirty="0">
                <a:hlinkClick r:id="rId2"/>
              </a:rPr>
              <a:t>://github.com/jhuopensource/meandemo</a:t>
            </a:r>
            <a:r>
              <a:rPr lang="en-US" sz="3200" dirty="0"/>
              <a:t> </a:t>
            </a:r>
          </a:p>
          <a:p>
            <a:r>
              <a:rPr lang="en-US" sz="1900" dirty="0" smtClean="0"/>
              <a:t>Note:</a:t>
            </a:r>
            <a:r>
              <a:rPr lang="en-US" sz="1900" b="0" dirty="0" smtClean="0"/>
              <a:t>  </a:t>
            </a:r>
          </a:p>
          <a:p>
            <a:pPr marL="342900" indent="-342900">
              <a:buFont typeface="Arial" panose="020B0604020202020204" pitchFamily="34" charset="0"/>
              <a:buChar char="•"/>
            </a:pPr>
            <a:r>
              <a:rPr lang="en-US" sz="1900" b="0" dirty="0" smtClean="0"/>
              <a:t>The demo project and all Docker projects can run on any system running a Docker engine.</a:t>
            </a:r>
          </a:p>
          <a:p>
            <a:pPr marL="342900" indent="-342900">
              <a:buFont typeface="Arial" panose="020B0604020202020204" pitchFamily="34" charset="0"/>
              <a:buChar char="•"/>
            </a:pPr>
            <a:r>
              <a:rPr lang="en-US" sz="1900" b="0" dirty="0" smtClean="0"/>
              <a:t>Production environment specifications require added fault-tolerance.</a:t>
            </a:r>
          </a:p>
          <a:p>
            <a:pPr marL="342900" indent="-342900">
              <a:buFont typeface="Arial" panose="020B0604020202020204" pitchFamily="34" charset="0"/>
              <a:buChar char="•"/>
            </a:pPr>
            <a:r>
              <a:rPr lang="en-US" sz="1900" b="0" dirty="0" smtClean="0"/>
              <a:t>Visit </a:t>
            </a:r>
            <a:r>
              <a:rPr lang="en-US" sz="1900" b="0" dirty="0" smtClean="0">
                <a:hlinkClick r:id="rId3"/>
              </a:rPr>
              <a:t>https://hub.docker.com</a:t>
            </a:r>
            <a:r>
              <a:rPr lang="en-US" sz="1900" b="0" dirty="0" smtClean="0"/>
              <a:t> to see all of the prepared images / stacks.</a:t>
            </a:r>
          </a:p>
          <a:p>
            <a:pPr marL="342900" indent="-342900">
              <a:buFont typeface="Arial" panose="020B0604020202020204" pitchFamily="34" charset="0"/>
              <a:buChar char="•"/>
            </a:pPr>
            <a:r>
              <a:rPr lang="en-US" sz="1900" b="0" dirty="0" smtClean="0"/>
              <a:t>Works with any CI Automation Platform / Solution</a:t>
            </a:r>
          </a:p>
        </p:txBody>
      </p:sp>
    </p:spTree>
    <p:extLst>
      <p:ext uri="{BB962C8B-B14F-4D97-AF65-F5344CB8AC3E}">
        <p14:creationId xmlns:p14="http://schemas.microsoft.com/office/powerpoint/2010/main" val="1472773524"/>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lstStyle/>
          <a:p>
            <a:r>
              <a:rPr lang="en-US" dirty="0"/>
              <a:t>One MEAN CI/CD Docker Demo</a:t>
            </a:r>
          </a:p>
        </p:txBody>
      </p:sp>
      <p:sp>
        <p:nvSpPr>
          <p:cNvPr id="3" name="Text Placeholder 2"/>
          <p:cNvSpPr>
            <a:spLocks noGrp="1"/>
          </p:cNvSpPr>
          <p:nvPr>
            <p:ph type="body" idx="1"/>
          </p:nvPr>
        </p:nvSpPr>
        <p:spPr>
          <a:xfrm>
            <a:off x="839788" y="1245326"/>
            <a:ext cx="6283823" cy="5389154"/>
          </a:xfrm>
        </p:spPr>
        <p:txBody>
          <a:bodyPr>
            <a:noAutofit/>
          </a:bodyPr>
          <a:lstStyle/>
          <a:p>
            <a:pPr>
              <a:lnSpc>
                <a:spcPct val="100000"/>
              </a:lnSpc>
              <a:spcBef>
                <a:spcPts val="0"/>
              </a:spcBef>
            </a:pPr>
            <a:r>
              <a:rPr lang="en-US" sz="2000" dirty="0"/>
              <a:t>Activities</a:t>
            </a:r>
            <a:r>
              <a:rPr lang="en-US" sz="2000" dirty="0" smtClean="0"/>
              <a:t>:</a:t>
            </a:r>
          </a:p>
          <a:p>
            <a:pPr marL="457200" indent="-457200">
              <a:lnSpc>
                <a:spcPct val="100000"/>
              </a:lnSpc>
              <a:spcBef>
                <a:spcPts val="0"/>
              </a:spcBef>
              <a:buFont typeface="+mj-lt"/>
              <a:buAutoNum type="arabicPeriod"/>
            </a:pPr>
            <a:r>
              <a:rPr lang="en-US" sz="1600" b="0" dirty="0" smtClean="0"/>
              <a:t>Travis-CI (.</a:t>
            </a:r>
            <a:r>
              <a:rPr lang="en-US" sz="1600" b="0" dirty="0" err="1" smtClean="0"/>
              <a:t>travis.yml</a:t>
            </a:r>
            <a:r>
              <a:rPr lang="en-US" sz="1600" b="0" dirty="0" smtClean="0"/>
              <a:t>) walk-through</a:t>
            </a:r>
          </a:p>
          <a:p>
            <a:pPr marL="457200" indent="-457200">
              <a:lnSpc>
                <a:spcPct val="100000"/>
              </a:lnSpc>
              <a:spcBef>
                <a:spcPts val="0"/>
              </a:spcBef>
              <a:buFont typeface="+mj-lt"/>
              <a:buAutoNum type="arabicPeriod"/>
            </a:pPr>
            <a:r>
              <a:rPr lang="en-US" sz="1600" b="0" dirty="0" smtClean="0"/>
              <a:t>Docker Compose files walk-through</a:t>
            </a:r>
          </a:p>
          <a:p>
            <a:pPr marL="457200" indent="-457200">
              <a:lnSpc>
                <a:spcPct val="100000"/>
              </a:lnSpc>
              <a:spcBef>
                <a:spcPts val="0"/>
              </a:spcBef>
              <a:buFont typeface="+mj-lt"/>
              <a:buAutoNum type="arabicPeriod"/>
            </a:pPr>
            <a:r>
              <a:rPr lang="en-US" sz="1600" b="0" dirty="0" smtClean="0"/>
              <a:t>Code edit and commit to development (dev) branch of the MEANDEMO GitHub repo.</a:t>
            </a:r>
          </a:p>
          <a:p>
            <a:pPr marL="914400" lvl="1" indent="-457200">
              <a:lnSpc>
                <a:spcPct val="100000"/>
              </a:lnSpc>
              <a:spcBef>
                <a:spcPts val="0"/>
              </a:spcBef>
              <a:buFont typeface="+mj-lt"/>
              <a:buAutoNum type="alphaLcParenR"/>
            </a:pPr>
            <a:r>
              <a:rPr lang="en-US" sz="1600" b="0" dirty="0" smtClean="0"/>
              <a:t>Follow Travis-CI execution log and review result</a:t>
            </a:r>
          </a:p>
          <a:p>
            <a:pPr marL="457200" indent="-457200">
              <a:lnSpc>
                <a:spcPct val="100000"/>
              </a:lnSpc>
              <a:spcBef>
                <a:spcPts val="0"/>
              </a:spcBef>
              <a:buFont typeface="+mj-lt"/>
              <a:buAutoNum type="arabicPeriod"/>
            </a:pPr>
            <a:r>
              <a:rPr lang="en-US" sz="1600" b="0" dirty="0" smtClean="0"/>
              <a:t>Manual testing scenario execution / review</a:t>
            </a:r>
          </a:p>
          <a:p>
            <a:pPr marL="914400" lvl="1" indent="-457200">
              <a:lnSpc>
                <a:spcPct val="100000"/>
              </a:lnSpc>
              <a:spcBef>
                <a:spcPts val="0"/>
              </a:spcBef>
              <a:buFont typeface="+mj-lt"/>
              <a:buAutoNum type="alphaLcParenR"/>
            </a:pPr>
            <a:r>
              <a:rPr lang="en-US" sz="1600" b="0" dirty="0" smtClean="0"/>
              <a:t>Lint</a:t>
            </a:r>
          </a:p>
          <a:p>
            <a:pPr marL="914400" lvl="1" indent="-457200">
              <a:lnSpc>
                <a:spcPct val="100000"/>
              </a:lnSpc>
              <a:spcBef>
                <a:spcPts val="0"/>
              </a:spcBef>
              <a:buFont typeface="+mj-lt"/>
              <a:buAutoNum type="alphaLcParenR"/>
            </a:pPr>
            <a:r>
              <a:rPr lang="en-US" sz="1600" b="0" dirty="0" smtClean="0"/>
              <a:t>Selenium</a:t>
            </a:r>
          </a:p>
          <a:p>
            <a:pPr marL="457200" indent="-457200">
              <a:lnSpc>
                <a:spcPct val="100000"/>
              </a:lnSpc>
              <a:spcBef>
                <a:spcPts val="0"/>
              </a:spcBef>
              <a:buFont typeface="+mj-lt"/>
              <a:buAutoNum type="arabicPeriod"/>
            </a:pPr>
            <a:r>
              <a:rPr lang="en-US" sz="1600" b="0" dirty="0" smtClean="0"/>
              <a:t>Enter a GitHub Pull request (dev -&gt; stage)</a:t>
            </a:r>
          </a:p>
          <a:p>
            <a:pPr marL="914400" lvl="1" indent="-457200">
              <a:lnSpc>
                <a:spcPct val="100000"/>
              </a:lnSpc>
              <a:spcBef>
                <a:spcPts val="0"/>
              </a:spcBef>
              <a:buFont typeface="+mj-lt"/>
              <a:buAutoNum type="alphaLcParenR"/>
            </a:pPr>
            <a:r>
              <a:rPr lang="en-US" sz="1600" b="0" dirty="0"/>
              <a:t>Follow Travis-CI execution log and review result</a:t>
            </a:r>
          </a:p>
          <a:p>
            <a:pPr marL="457200" indent="-457200">
              <a:lnSpc>
                <a:spcPct val="100000"/>
              </a:lnSpc>
              <a:spcBef>
                <a:spcPts val="0"/>
              </a:spcBef>
              <a:buFont typeface="+mj-lt"/>
              <a:buAutoNum type="arabicPeriod"/>
            </a:pPr>
            <a:r>
              <a:rPr lang="en-US" sz="1600" b="0" dirty="0" smtClean="0"/>
              <a:t>Merge branch dev -&gt; stage</a:t>
            </a:r>
          </a:p>
          <a:p>
            <a:pPr marL="914400" lvl="1" indent="-457200">
              <a:lnSpc>
                <a:spcPct val="100000"/>
              </a:lnSpc>
              <a:spcBef>
                <a:spcPts val="0"/>
              </a:spcBef>
              <a:buFont typeface="+mj-lt"/>
              <a:buAutoNum type="alphaLcParenR"/>
            </a:pPr>
            <a:r>
              <a:rPr lang="en-US" sz="1600" b="0" dirty="0"/>
              <a:t>Follow Travis-CI execution log and review result</a:t>
            </a:r>
          </a:p>
          <a:p>
            <a:pPr marL="457200" indent="-457200">
              <a:lnSpc>
                <a:spcPct val="100000"/>
              </a:lnSpc>
              <a:spcBef>
                <a:spcPts val="0"/>
              </a:spcBef>
              <a:buFont typeface="+mj-lt"/>
              <a:buAutoNum type="arabicPeriod"/>
            </a:pPr>
            <a:r>
              <a:rPr lang="en-US" sz="1600" b="0" dirty="0"/>
              <a:t>Enter a GitHub Pull request </a:t>
            </a:r>
            <a:r>
              <a:rPr lang="en-US" sz="1600" b="0" dirty="0" smtClean="0"/>
              <a:t>(stage </a:t>
            </a:r>
            <a:r>
              <a:rPr lang="en-US" sz="1600" b="0" dirty="0"/>
              <a:t>-&gt; </a:t>
            </a:r>
            <a:r>
              <a:rPr lang="en-US" sz="1600" b="0" dirty="0" smtClean="0"/>
              <a:t>prod)</a:t>
            </a:r>
            <a:endParaRPr lang="en-US" sz="1600" b="0" dirty="0"/>
          </a:p>
          <a:p>
            <a:pPr marL="914400" lvl="1" indent="-457200">
              <a:lnSpc>
                <a:spcPct val="100000"/>
              </a:lnSpc>
              <a:spcBef>
                <a:spcPts val="0"/>
              </a:spcBef>
              <a:buFont typeface="+mj-lt"/>
              <a:buAutoNum type="alphaLcParenR"/>
            </a:pPr>
            <a:r>
              <a:rPr lang="en-US" sz="1600" b="0" dirty="0"/>
              <a:t>Follow Travis-CI execution log and review </a:t>
            </a:r>
            <a:r>
              <a:rPr lang="en-US" sz="1600" b="0" dirty="0" smtClean="0"/>
              <a:t>result</a:t>
            </a:r>
          </a:p>
          <a:p>
            <a:pPr marL="457200" indent="-457200">
              <a:lnSpc>
                <a:spcPct val="100000"/>
              </a:lnSpc>
              <a:spcBef>
                <a:spcPts val="0"/>
              </a:spcBef>
              <a:buFont typeface="+mj-lt"/>
              <a:buAutoNum type="arabicPeriod"/>
            </a:pPr>
            <a:r>
              <a:rPr lang="en-US" sz="1600" b="0" dirty="0"/>
              <a:t>Merge branch </a:t>
            </a:r>
            <a:r>
              <a:rPr lang="en-US" sz="1600" b="0" dirty="0" smtClean="0"/>
              <a:t>stage </a:t>
            </a:r>
            <a:r>
              <a:rPr lang="en-US" sz="1600" b="0" dirty="0"/>
              <a:t>-&gt; </a:t>
            </a:r>
            <a:r>
              <a:rPr lang="en-US" sz="1600" b="0" dirty="0" smtClean="0"/>
              <a:t>prod</a:t>
            </a:r>
            <a:endParaRPr lang="en-US" sz="1600" b="0" dirty="0"/>
          </a:p>
          <a:p>
            <a:pPr marL="914400" lvl="1" indent="-457200">
              <a:lnSpc>
                <a:spcPct val="100000"/>
              </a:lnSpc>
              <a:spcBef>
                <a:spcPts val="0"/>
              </a:spcBef>
              <a:buFont typeface="+mj-lt"/>
              <a:buAutoNum type="alphaLcParenR"/>
            </a:pPr>
            <a:r>
              <a:rPr lang="en-US" sz="1600" b="0" dirty="0"/>
              <a:t>Follow Travis-CI execution log and review </a:t>
            </a:r>
            <a:r>
              <a:rPr lang="en-US" sz="1600" b="0" dirty="0" smtClean="0"/>
              <a:t>result</a:t>
            </a:r>
          </a:p>
          <a:p>
            <a:pPr marL="914400" lvl="1" indent="-457200">
              <a:lnSpc>
                <a:spcPct val="100000"/>
              </a:lnSpc>
              <a:spcBef>
                <a:spcPts val="0"/>
              </a:spcBef>
              <a:buFont typeface="+mj-lt"/>
              <a:buAutoNum type="alphaLcParenR"/>
            </a:pPr>
            <a:r>
              <a:rPr lang="en-US" sz="1600" b="0" dirty="0" smtClean="0"/>
              <a:t>Review </a:t>
            </a:r>
            <a:r>
              <a:rPr lang="en-US" sz="1600" b="0" dirty="0" err="1" smtClean="0"/>
              <a:t>docker</a:t>
            </a:r>
            <a:r>
              <a:rPr lang="en-US" sz="1600" b="0" dirty="0" smtClean="0"/>
              <a:t> hub registry</a:t>
            </a:r>
          </a:p>
          <a:p>
            <a:pPr marL="914400" lvl="1" indent="-457200">
              <a:lnSpc>
                <a:spcPct val="100000"/>
              </a:lnSpc>
              <a:spcBef>
                <a:spcPts val="0"/>
              </a:spcBef>
              <a:buFont typeface="+mj-lt"/>
              <a:buAutoNum type="alphaLcParenR"/>
            </a:pPr>
            <a:r>
              <a:rPr lang="en-US" sz="1600" b="0" dirty="0" smtClean="0"/>
              <a:t>Examine the Swarm</a:t>
            </a:r>
          </a:p>
          <a:p>
            <a:pPr marL="457200" indent="-457200">
              <a:lnSpc>
                <a:spcPct val="100000"/>
              </a:lnSpc>
              <a:spcBef>
                <a:spcPts val="0"/>
              </a:spcBef>
              <a:buFont typeface="+mj-lt"/>
              <a:buAutoNum type="arabicPeriod"/>
            </a:pPr>
            <a:r>
              <a:rPr lang="en-US" sz="1600" b="0" dirty="0" smtClean="0"/>
              <a:t>Simulated failure</a:t>
            </a:r>
          </a:p>
          <a:p>
            <a:pPr marL="914400" lvl="1" indent="-457200">
              <a:lnSpc>
                <a:spcPct val="100000"/>
              </a:lnSpc>
              <a:spcBef>
                <a:spcPts val="0"/>
              </a:spcBef>
              <a:buFont typeface="+mj-lt"/>
              <a:buAutoNum type="alphaLcParenR"/>
            </a:pPr>
            <a:r>
              <a:rPr lang="en-US" sz="1600" b="0" dirty="0" smtClean="0"/>
              <a:t>Lint</a:t>
            </a:r>
          </a:p>
          <a:p>
            <a:pPr marL="914400" lvl="1" indent="-457200">
              <a:lnSpc>
                <a:spcPct val="100000"/>
              </a:lnSpc>
              <a:spcBef>
                <a:spcPts val="0"/>
              </a:spcBef>
              <a:buFont typeface="+mj-lt"/>
              <a:buAutoNum type="alphaLcParenR"/>
            </a:pPr>
            <a:r>
              <a:rPr lang="en-US" sz="1600" b="0" dirty="0" smtClean="0"/>
              <a:t>Selenium</a:t>
            </a:r>
            <a:endParaRPr lang="en-US" sz="1600" b="0" dirty="0"/>
          </a:p>
        </p:txBody>
      </p:sp>
      <p:pic>
        <p:nvPicPr>
          <p:cNvPr id="4" name="Picture 3"/>
          <p:cNvPicPr>
            <a:picLocks noChangeAspect="1"/>
          </p:cNvPicPr>
          <p:nvPr/>
        </p:nvPicPr>
        <p:blipFill>
          <a:blip r:embed="rId2"/>
          <a:stretch>
            <a:fillRect/>
          </a:stretch>
        </p:blipFill>
        <p:spPr>
          <a:xfrm>
            <a:off x="6497319" y="3939902"/>
            <a:ext cx="5334455" cy="1822099"/>
          </a:xfrm>
          <a:prstGeom prst="rect">
            <a:avLst/>
          </a:prstGeom>
        </p:spPr>
      </p:pic>
      <p:pic>
        <p:nvPicPr>
          <p:cNvPr id="6" name="Picture 5"/>
          <p:cNvPicPr>
            <a:picLocks noChangeAspect="1"/>
          </p:cNvPicPr>
          <p:nvPr/>
        </p:nvPicPr>
        <p:blipFill>
          <a:blip r:embed="rId3"/>
          <a:stretch>
            <a:fillRect/>
          </a:stretch>
        </p:blipFill>
        <p:spPr>
          <a:xfrm>
            <a:off x="6250339" y="1245326"/>
            <a:ext cx="5406330" cy="2493554"/>
          </a:xfrm>
          <a:prstGeom prst="rect">
            <a:avLst/>
          </a:prstGeom>
        </p:spPr>
      </p:pic>
      <p:pic>
        <p:nvPicPr>
          <p:cNvPr id="7" name="Picture 6"/>
          <p:cNvPicPr>
            <a:picLocks noChangeAspect="1"/>
          </p:cNvPicPr>
          <p:nvPr/>
        </p:nvPicPr>
        <p:blipFill>
          <a:blip r:embed="rId4"/>
          <a:stretch>
            <a:fillRect/>
          </a:stretch>
        </p:blipFill>
        <p:spPr>
          <a:xfrm>
            <a:off x="6249416" y="1283517"/>
            <a:ext cx="5582358" cy="2574743"/>
          </a:xfrm>
          <a:prstGeom prst="rect">
            <a:avLst/>
          </a:prstGeom>
        </p:spPr>
      </p:pic>
    </p:spTree>
    <p:extLst>
      <p:ext uri="{BB962C8B-B14F-4D97-AF65-F5344CB8AC3E}">
        <p14:creationId xmlns:p14="http://schemas.microsoft.com/office/powerpoint/2010/main" val="3013057349"/>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normAutofit/>
          </a:bodyPr>
          <a:lstStyle/>
          <a:p>
            <a:pPr>
              <a:lnSpc>
                <a:spcPct val="100000"/>
              </a:lnSpc>
              <a:spcBef>
                <a:spcPts val="0"/>
              </a:spcBef>
            </a:pPr>
            <a:r>
              <a:rPr lang="en-US" sz="2200" dirty="0"/>
              <a:t>One MEAN CI/CD Docker Demo</a:t>
            </a:r>
            <a:r>
              <a:rPr lang="en-US" dirty="0" smtClean="0"/>
              <a:t/>
            </a:r>
            <a:br>
              <a:rPr lang="en-US" dirty="0" smtClean="0"/>
            </a:br>
            <a:r>
              <a:rPr lang="en-US" dirty="0" smtClean="0"/>
              <a:t>Travis-CI </a:t>
            </a:r>
            <a:r>
              <a:rPr lang="en-US" dirty="0"/>
              <a:t>(.</a:t>
            </a:r>
            <a:r>
              <a:rPr lang="en-US" dirty="0" err="1"/>
              <a:t>travis.yml</a:t>
            </a:r>
            <a:r>
              <a:rPr lang="en-US" dirty="0"/>
              <a:t>) walk-through</a:t>
            </a:r>
          </a:p>
        </p:txBody>
      </p:sp>
      <p:pic>
        <p:nvPicPr>
          <p:cNvPr id="3" name="Picture 2"/>
          <p:cNvPicPr>
            <a:picLocks noChangeAspect="1"/>
          </p:cNvPicPr>
          <p:nvPr/>
        </p:nvPicPr>
        <p:blipFill>
          <a:blip r:embed="rId2"/>
          <a:stretch>
            <a:fillRect/>
          </a:stretch>
        </p:blipFill>
        <p:spPr>
          <a:xfrm>
            <a:off x="839788" y="1266803"/>
            <a:ext cx="10032328" cy="5245489"/>
          </a:xfrm>
          <a:prstGeom prst="rect">
            <a:avLst/>
          </a:prstGeom>
        </p:spPr>
      </p:pic>
    </p:spTree>
    <p:extLst>
      <p:ext uri="{BB962C8B-B14F-4D97-AF65-F5344CB8AC3E}">
        <p14:creationId xmlns:p14="http://schemas.microsoft.com/office/powerpoint/2010/main" val="3125272089"/>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normAutofit/>
          </a:bodyPr>
          <a:lstStyle/>
          <a:p>
            <a:pPr>
              <a:lnSpc>
                <a:spcPct val="100000"/>
              </a:lnSpc>
              <a:spcBef>
                <a:spcPts val="0"/>
              </a:spcBef>
            </a:pPr>
            <a:r>
              <a:rPr lang="en-US" sz="2200" dirty="0"/>
              <a:t>One MEAN CI/CD Docker </a:t>
            </a:r>
            <a:r>
              <a:rPr lang="en-US" sz="2200" dirty="0" smtClean="0"/>
              <a:t>Demo</a:t>
            </a:r>
            <a:r>
              <a:rPr lang="en-US" dirty="0" smtClean="0"/>
              <a:t/>
            </a:r>
            <a:br>
              <a:rPr lang="en-US" dirty="0" smtClean="0"/>
            </a:br>
            <a:r>
              <a:rPr lang="en-US" dirty="0" smtClean="0"/>
              <a:t>Docker </a:t>
            </a:r>
            <a:r>
              <a:rPr lang="en-US" dirty="0"/>
              <a:t>Compose files walk-through</a:t>
            </a:r>
          </a:p>
        </p:txBody>
      </p:sp>
      <p:pic>
        <p:nvPicPr>
          <p:cNvPr id="4" name="Picture 3"/>
          <p:cNvPicPr>
            <a:picLocks noChangeAspect="1"/>
          </p:cNvPicPr>
          <p:nvPr/>
        </p:nvPicPr>
        <p:blipFill>
          <a:blip r:embed="rId2"/>
          <a:stretch>
            <a:fillRect/>
          </a:stretch>
        </p:blipFill>
        <p:spPr>
          <a:xfrm>
            <a:off x="851543" y="1258649"/>
            <a:ext cx="10172058" cy="5288193"/>
          </a:xfrm>
          <a:prstGeom prst="rect">
            <a:avLst/>
          </a:prstGeom>
        </p:spPr>
      </p:pic>
    </p:spTree>
    <p:extLst>
      <p:ext uri="{BB962C8B-B14F-4D97-AF65-F5344CB8AC3E}">
        <p14:creationId xmlns:p14="http://schemas.microsoft.com/office/powerpoint/2010/main" val="2480756679"/>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594219"/>
          </a:xfrm>
        </p:spPr>
        <p:txBody>
          <a:bodyPr>
            <a:normAutofit fontScale="90000"/>
          </a:bodyPr>
          <a:lstStyle/>
          <a:p>
            <a:pPr>
              <a:lnSpc>
                <a:spcPct val="100000"/>
              </a:lnSpc>
              <a:spcBef>
                <a:spcPts val="0"/>
              </a:spcBef>
            </a:pPr>
            <a:r>
              <a:rPr lang="en-US" sz="2200" dirty="0"/>
              <a:t>One MEAN CI/CD Docker </a:t>
            </a:r>
            <a:r>
              <a:rPr lang="en-US" sz="2200" dirty="0" smtClean="0"/>
              <a:t>Demo</a:t>
            </a:r>
            <a:r>
              <a:rPr lang="en-US" dirty="0" smtClean="0"/>
              <a:t/>
            </a:r>
            <a:br>
              <a:rPr lang="en-US" dirty="0" smtClean="0"/>
            </a:br>
            <a:r>
              <a:rPr lang="en-US" dirty="0"/>
              <a:t>Code edit and commit to development (dev) branch of the MEANDEMO GitHub </a:t>
            </a:r>
            <a:r>
              <a:rPr lang="en-US" dirty="0" smtClean="0"/>
              <a:t>repo</a:t>
            </a:r>
            <a:endParaRPr lang="en-US" dirty="0"/>
          </a:p>
        </p:txBody>
      </p:sp>
      <p:pic>
        <p:nvPicPr>
          <p:cNvPr id="3" name="Picture 2"/>
          <p:cNvPicPr>
            <a:picLocks noChangeAspect="1"/>
          </p:cNvPicPr>
          <p:nvPr/>
        </p:nvPicPr>
        <p:blipFill>
          <a:blip r:embed="rId2"/>
          <a:stretch>
            <a:fillRect/>
          </a:stretch>
        </p:blipFill>
        <p:spPr>
          <a:xfrm>
            <a:off x="619919" y="1910551"/>
            <a:ext cx="6600061" cy="3433138"/>
          </a:xfrm>
          <a:prstGeom prst="rect">
            <a:avLst/>
          </a:prstGeom>
        </p:spPr>
      </p:pic>
      <p:pic>
        <p:nvPicPr>
          <p:cNvPr id="6" name="Picture 5"/>
          <p:cNvPicPr>
            <a:picLocks noChangeAspect="1"/>
          </p:cNvPicPr>
          <p:nvPr/>
        </p:nvPicPr>
        <p:blipFill>
          <a:blip r:embed="rId3"/>
          <a:stretch>
            <a:fillRect/>
          </a:stretch>
        </p:blipFill>
        <p:spPr>
          <a:xfrm>
            <a:off x="5802492" y="2598131"/>
            <a:ext cx="5650844" cy="3436909"/>
          </a:xfrm>
          <a:prstGeom prst="rect">
            <a:avLst/>
          </a:prstGeom>
        </p:spPr>
      </p:pic>
    </p:spTree>
    <p:extLst>
      <p:ext uri="{BB962C8B-B14F-4D97-AF65-F5344CB8AC3E}">
        <p14:creationId xmlns:p14="http://schemas.microsoft.com/office/powerpoint/2010/main" val="2692753679"/>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594219"/>
          </a:xfrm>
        </p:spPr>
        <p:txBody>
          <a:bodyPr>
            <a:normAutofit/>
          </a:bodyPr>
          <a:lstStyle/>
          <a:p>
            <a:pPr>
              <a:lnSpc>
                <a:spcPct val="100000"/>
              </a:lnSpc>
              <a:spcBef>
                <a:spcPts val="0"/>
              </a:spcBef>
            </a:pPr>
            <a:r>
              <a:rPr lang="en-US" sz="2200" dirty="0"/>
              <a:t>One MEAN CI/CD Docker </a:t>
            </a:r>
            <a:r>
              <a:rPr lang="en-US" sz="2200" dirty="0" smtClean="0"/>
              <a:t>Demo - </a:t>
            </a:r>
            <a:r>
              <a:rPr lang="en-US" sz="2200" dirty="0" err="1" smtClean="0"/>
              <a:t>Linting</a:t>
            </a:r>
            <a:r>
              <a:rPr lang="en-US" dirty="0" smtClean="0"/>
              <a:t/>
            </a:r>
            <a:br>
              <a:rPr lang="en-US" dirty="0" smtClean="0"/>
            </a:br>
            <a:r>
              <a:rPr lang="en-US" dirty="0"/>
              <a:t>Manual testing scenario execution / </a:t>
            </a:r>
            <a:r>
              <a:rPr lang="en-US" dirty="0" smtClean="0"/>
              <a:t>review</a:t>
            </a:r>
            <a:endParaRPr lang="en-US" dirty="0"/>
          </a:p>
        </p:txBody>
      </p:sp>
      <p:pic>
        <p:nvPicPr>
          <p:cNvPr id="7" name="Picture 6"/>
          <p:cNvPicPr>
            <a:picLocks noChangeAspect="1"/>
          </p:cNvPicPr>
          <p:nvPr/>
        </p:nvPicPr>
        <p:blipFill>
          <a:blip r:embed="rId2"/>
          <a:stretch>
            <a:fillRect/>
          </a:stretch>
        </p:blipFill>
        <p:spPr>
          <a:xfrm>
            <a:off x="1242438" y="1557961"/>
            <a:ext cx="9413493" cy="4893639"/>
          </a:xfrm>
          <a:prstGeom prst="rect">
            <a:avLst/>
          </a:prstGeom>
        </p:spPr>
      </p:pic>
    </p:spTree>
    <p:extLst>
      <p:ext uri="{BB962C8B-B14F-4D97-AF65-F5344CB8AC3E}">
        <p14:creationId xmlns:p14="http://schemas.microsoft.com/office/powerpoint/2010/main" val="84629201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a:xfrm>
            <a:off x="838200" y="1429306"/>
            <a:ext cx="10515600" cy="4747658"/>
          </a:xfrm>
        </p:spPr>
        <p:txBody>
          <a:bodyPr>
            <a:noAutofit/>
          </a:bodyPr>
          <a:lstStyle/>
          <a:p>
            <a:pPr marL="0" indent="0">
              <a:buNone/>
            </a:pPr>
            <a:r>
              <a:rPr lang="en-US" sz="1600" b="1" dirty="0" smtClean="0"/>
              <a:t>OBJECTIVE:</a:t>
            </a:r>
            <a:r>
              <a:rPr lang="en-US" sz="1600" dirty="0" smtClean="0"/>
              <a:t>  </a:t>
            </a:r>
            <a:r>
              <a:rPr lang="en-US" sz="1400" dirty="0" smtClean="0"/>
              <a:t>To review CI/CD Architecture and share a containerized MEAN stack development lifecycle through a CI/CD pipeline.</a:t>
            </a:r>
          </a:p>
          <a:p>
            <a:pPr marL="0" indent="0">
              <a:buNone/>
            </a:pPr>
            <a:r>
              <a:rPr lang="en-US" sz="1600" b="1" dirty="0" smtClean="0"/>
              <a:t>Part 1 – Architecture and Design</a:t>
            </a:r>
          </a:p>
          <a:p>
            <a:pPr lvl="1"/>
            <a:r>
              <a:rPr lang="en-US" sz="1400" dirty="0" smtClean="0"/>
              <a:t>What is DevOps</a:t>
            </a:r>
            <a:endParaRPr lang="en-US" sz="1400" dirty="0"/>
          </a:p>
          <a:p>
            <a:pPr lvl="1"/>
            <a:r>
              <a:rPr lang="en-US" sz="1400" dirty="0" smtClean="0"/>
              <a:t>What is CI/CD</a:t>
            </a:r>
          </a:p>
          <a:p>
            <a:pPr lvl="1"/>
            <a:r>
              <a:rPr lang="en-US" sz="1400" dirty="0" smtClean="0"/>
              <a:t>CI/CD Pipeline Architecture</a:t>
            </a:r>
          </a:p>
          <a:p>
            <a:pPr lvl="2"/>
            <a:r>
              <a:rPr lang="en-US" sz="1200" dirty="0" smtClean="0"/>
              <a:t>Developer workstation (Docker CE - </a:t>
            </a:r>
            <a:r>
              <a:rPr lang="en-US" sz="1200" dirty="0">
                <a:hlinkClick r:id="rId2"/>
              </a:rPr>
              <a:t>https://docs.docker.com/install/</a:t>
            </a:r>
            <a:r>
              <a:rPr lang="en-US" sz="1200" dirty="0" smtClean="0"/>
              <a:t>)</a:t>
            </a:r>
          </a:p>
          <a:p>
            <a:pPr lvl="2"/>
            <a:r>
              <a:rPr lang="en-US" sz="1200" dirty="0" smtClean="0"/>
              <a:t>Code repository (GitHub - </a:t>
            </a:r>
            <a:r>
              <a:rPr lang="en-US" sz="1200" dirty="0" smtClean="0">
                <a:hlinkClick r:id="rId3"/>
              </a:rPr>
              <a:t>https</a:t>
            </a:r>
            <a:r>
              <a:rPr lang="en-US" sz="1200" dirty="0">
                <a:hlinkClick r:id="rId3"/>
              </a:rPr>
              <a:t>://</a:t>
            </a:r>
            <a:r>
              <a:rPr lang="en-US" sz="1200" dirty="0" smtClean="0">
                <a:hlinkClick r:id="rId3"/>
              </a:rPr>
              <a:t>github.com/jhuopensource/meandemo</a:t>
            </a:r>
            <a:r>
              <a:rPr lang="en-US" sz="1200" dirty="0" smtClean="0"/>
              <a:t>)</a:t>
            </a:r>
          </a:p>
          <a:p>
            <a:pPr lvl="2"/>
            <a:r>
              <a:rPr lang="en-US" sz="1200" dirty="0" smtClean="0"/>
              <a:t>Continuous Integration (Travis-CI - </a:t>
            </a:r>
            <a:r>
              <a:rPr lang="en-US" sz="1200" dirty="0">
                <a:hlinkClick r:id="rId4"/>
              </a:rPr>
              <a:t>https://travis-ci.com/</a:t>
            </a:r>
            <a:r>
              <a:rPr lang="en-US" sz="1200" dirty="0" smtClean="0"/>
              <a:t>) </a:t>
            </a:r>
          </a:p>
          <a:p>
            <a:pPr lvl="2"/>
            <a:r>
              <a:rPr lang="en-US" sz="1200" dirty="0" smtClean="0"/>
              <a:t>Testing </a:t>
            </a:r>
          </a:p>
          <a:p>
            <a:pPr lvl="3"/>
            <a:r>
              <a:rPr lang="en-US" sz="1100" dirty="0" err="1" smtClean="0"/>
              <a:t>Linting</a:t>
            </a:r>
            <a:r>
              <a:rPr lang="en-US" sz="1100" dirty="0" smtClean="0"/>
              <a:t> (</a:t>
            </a:r>
            <a:r>
              <a:rPr lang="en-US" sz="1100" dirty="0">
                <a:hlinkClick r:id="rId5"/>
              </a:rPr>
              <a:t>https://en.wikipedia.org/wiki/Lint_(software</a:t>
            </a:r>
            <a:r>
              <a:rPr lang="en-US" sz="1100" dirty="0" smtClean="0">
                <a:hlinkClick r:id="rId5"/>
              </a:rPr>
              <a:t>))</a:t>
            </a:r>
            <a:endParaRPr lang="en-US" sz="1100" dirty="0" smtClean="0"/>
          </a:p>
          <a:p>
            <a:pPr lvl="3"/>
            <a:r>
              <a:rPr lang="en-US" sz="1100" dirty="0" smtClean="0"/>
              <a:t>Selenium browser automated testing (</a:t>
            </a:r>
            <a:r>
              <a:rPr lang="en-US" sz="1100" dirty="0">
                <a:hlinkClick r:id="rId6"/>
              </a:rPr>
              <a:t>https://www.seleniumhq.org</a:t>
            </a:r>
            <a:r>
              <a:rPr lang="en-US" sz="1100" dirty="0" smtClean="0">
                <a:hlinkClick r:id="rId6"/>
              </a:rPr>
              <a:t>/</a:t>
            </a:r>
            <a:r>
              <a:rPr lang="en-US" sz="1100" dirty="0" smtClean="0"/>
              <a:t>)</a:t>
            </a:r>
          </a:p>
          <a:p>
            <a:pPr lvl="2"/>
            <a:r>
              <a:rPr lang="en-US" sz="1200" dirty="0" smtClean="0"/>
              <a:t>Container repository (Docker Hub -</a:t>
            </a:r>
            <a:r>
              <a:rPr lang="en-US" sz="1200" dirty="0">
                <a:hlinkClick r:id="rId7"/>
              </a:rPr>
              <a:t> https://hub.docker.com/</a:t>
            </a:r>
            <a:r>
              <a:rPr lang="en-US" sz="1200" dirty="0" smtClean="0"/>
              <a:t>)</a:t>
            </a:r>
            <a:endParaRPr lang="en-US" sz="1200" dirty="0"/>
          </a:p>
          <a:p>
            <a:pPr lvl="2"/>
            <a:r>
              <a:rPr lang="en-US" sz="1200" dirty="0" smtClean="0"/>
              <a:t>Docker Swarm (</a:t>
            </a:r>
            <a:r>
              <a:rPr lang="en-US" sz="1200" dirty="0" smtClean="0">
                <a:hlinkClick r:id="rId8"/>
              </a:rPr>
              <a:t>https</a:t>
            </a:r>
            <a:r>
              <a:rPr lang="en-US" sz="1200" dirty="0">
                <a:hlinkClick r:id="rId8"/>
              </a:rPr>
              <a:t>://docs.docker.com/engine/swarm</a:t>
            </a:r>
            <a:r>
              <a:rPr lang="en-US" sz="1200" dirty="0" smtClean="0">
                <a:hlinkClick r:id="rId8"/>
              </a:rPr>
              <a:t>/</a:t>
            </a:r>
            <a:r>
              <a:rPr lang="en-US" sz="1200" dirty="0" smtClean="0"/>
              <a:t>)</a:t>
            </a:r>
          </a:p>
          <a:p>
            <a:pPr lvl="1"/>
            <a:r>
              <a:rPr lang="en-US" sz="1400" dirty="0" smtClean="0"/>
              <a:t>MEAN Demo Project Stack Architecture</a:t>
            </a:r>
          </a:p>
          <a:p>
            <a:pPr lvl="2"/>
            <a:r>
              <a:rPr lang="en-US" sz="1200" dirty="0" smtClean="0"/>
              <a:t>NGINX – </a:t>
            </a:r>
            <a:r>
              <a:rPr lang="en-US" sz="1200" dirty="0" err="1" smtClean="0"/>
              <a:t>WebServer</a:t>
            </a:r>
            <a:r>
              <a:rPr lang="en-US" sz="1200" dirty="0" smtClean="0"/>
              <a:t> for static content, load balancer and proxy for dynamic content (</a:t>
            </a:r>
            <a:r>
              <a:rPr lang="en-US" sz="1200" dirty="0">
                <a:hlinkClick r:id="rId9"/>
              </a:rPr>
              <a:t>https://hub.docker.com/_/nginx</a:t>
            </a:r>
            <a:r>
              <a:rPr lang="en-US" sz="1200" dirty="0" smtClean="0">
                <a:hlinkClick r:id="rId9"/>
              </a:rPr>
              <a:t>/</a:t>
            </a:r>
            <a:r>
              <a:rPr lang="en-US" sz="1200" dirty="0" smtClean="0"/>
              <a:t>)</a:t>
            </a:r>
          </a:p>
          <a:p>
            <a:pPr lvl="2"/>
            <a:r>
              <a:rPr lang="en-US" sz="1200" dirty="0" smtClean="0"/>
              <a:t>MongoDB – Database (</a:t>
            </a:r>
            <a:r>
              <a:rPr lang="en-US" sz="1200" dirty="0">
                <a:hlinkClick r:id="rId10"/>
              </a:rPr>
              <a:t>https://www.mongodb.com/</a:t>
            </a:r>
            <a:r>
              <a:rPr lang="en-US" sz="1200" dirty="0" smtClean="0"/>
              <a:t>)</a:t>
            </a:r>
          </a:p>
          <a:p>
            <a:pPr lvl="2"/>
            <a:r>
              <a:rPr lang="en-US" sz="1200" dirty="0" err="1" smtClean="0"/>
              <a:t>ExpressJS</a:t>
            </a:r>
            <a:r>
              <a:rPr lang="en-US" sz="1200" dirty="0" smtClean="0"/>
              <a:t> – </a:t>
            </a:r>
            <a:r>
              <a:rPr lang="en-US" sz="1200" dirty="0"/>
              <a:t>JavaScript </a:t>
            </a:r>
            <a:r>
              <a:rPr lang="en-US" sz="1200" dirty="0" smtClean="0"/>
              <a:t>back-end web framework (API - </a:t>
            </a:r>
            <a:r>
              <a:rPr lang="en-US" sz="1200" dirty="0">
                <a:hlinkClick r:id="rId11"/>
              </a:rPr>
              <a:t>https://expressjs.com/</a:t>
            </a:r>
            <a:r>
              <a:rPr lang="en-US" sz="1200" dirty="0" smtClean="0"/>
              <a:t>)</a:t>
            </a:r>
          </a:p>
          <a:p>
            <a:pPr lvl="2"/>
            <a:r>
              <a:rPr lang="en-US" sz="1200" dirty="0" smtClean="0"/>
              <a:t>AngularJS – </a:t>
            </a:r>
            <a:r>
              <a:rPr lang="en-US" sz="1200" dirty="0"/>
              <a:t>JavaScript </a:t>
            </a:r>
            <a:r>
              <a:rPr lang="en-US" sz="1200" dirty="0" smtClean="0"/>
              <a:t>frontend framework for MVC (</a:t>
            </a:r>
            <a:r>
              <a:rPr lang="en-US" sz="1200" dirty="0">
                <a:hlinkClick r:id="rId12"/>
              </a:rPr>
              <a:t>https://angularjs.org</a:t>
            </a:r>
            <a:r>
              <a:rPr lang="en-US" sz="1200" dirty="0" smtClean="0">
                <a:hlinkClick r:id="rId12"/>
              </a:rPr>
              <a:t>/</a:t>
            </a:r>
            <a:r>
              <a:rPr lang="en-US" sz="1200" dirty="0" smtClean="0"/>
              <a:t>)</a:t>
            </a:r>
          </a:p>
          <a:p>
            <a:pPr lvl="2"/>
            <a:r>
              <a:rPr lang="en-US" sz="1200" dirty="0" err="1" smtClean="0"/>
              <a:t>NodeJS</a:t>
            </a:r>
            <a:r>
              <a:rPr lang="en-US" sz="1200" dirty="0" smtClean="0"/>
              <a:t> – JavaScript client runtime environment (</a:t>
            </a:r>
            <a:r>
              <a:rPr lang="en-US" sz="1200" dirty="0">
                <a:hlinkClick r:id="rId13"/>
              </a:rPr>
              <a:t>https://nodejs.org/en</a:t>
            </a:r>
            <a:r>
              <a:rPr lang="en-US" sz="1200" dirty="0" smtClean="0">
                <a:hlinkClick r:id="rId13"/>
              </a:rPr>
              <a:t>/</a:t>
            </a:r>
            <a:r>
              <a:rPr lang="en-US" sz="1200" dirty="0" smtClean="0"/>
              <a:t>)</a:t>
            </a:r>
          </a:p>
          <a:p>
            <a:pPr marL="0" indent="0">
              <a:buNone/>
            </a:pPr>
            <a:r>
              <a:rPr lang="en-US" sz="1600" b="1" dirty="0" smtClean="0"/>
              <a:t>Part 2 – One MEAN CI/CD Docker Demo</a:t>
            </a:r>
            <a:endParaRPr lang="en-US" sz="1600" b="1" dirty="0"/>
          </a:p>
        </p:txBody>
      </p:sp>
    </p:spTree>
    <p:extLst>
      <p:ext uri="{BB962C8B-B14F-4D97-AF65-F5344CB8AC3E}">
        <p14:creationId xmlns:p14="http://schemas.microsoft.com/office/powerpoint/2010/main" val="2622294096"/>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594219"/>
          </a:xfrm>
        </p:spPr>
        <p:txBody>
          <a:bodyPr>
            <a:normAutofit/>
          </a:bodyPr>
          <a:lstStyle/>
          <a:p>
            <a:pPr>
              <a:lnSpc>
                <a:spcPct val="100000"/>
              </a:lnSpc>
              <a:spcBef>
                <a:spcPts val="0"/>
              </a:spcBef>
            </a:pPr>
            <a:r>
              <a:rPr lang="en-US" sz="2200" dirty="0"/>
              <a:t>One MEAN CI/CD Docker </a:t>
            </a:r>
            <a:r>
              <a:rPr lang="en-US" sz="2200" dirty="0" smtClean="0"/>
              <a:t>Demo - Selenium</a:t>
            </a:r>
            <a:r>
              <a:rPr lang="en-US" dirty="0" smtClean="0"/>
              <a:t/>
            </a:r>
            <a:br>
              <a:rPr lang="en-US" dirty="0" smtClean="0"/>
            </a:br>
            <a:r>
              <a:rPr lang="en-US" dirty="0"/>
              <a:t>Manual testing scenario execution / </a:t>
            </a:r>
            <a:r>
              <a:rPr lang="en-US" dirty="0" smtClean="0"/>
              <a:t>review</a:t>
            </a:r>
            <a:endParaRPr lang="en-US" dirty="0"/>
          </a:p>
        </p:txBody>
      </p:sp>
      <p:pic>
        <p:nvPicPr>
          <p:cNvPr id="4" name="selenium_ru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39369" y="1794817"/>
            <a:ext cx="5816019" cy="3571965"/>
          </a:xfrm>
          <a:prstGeom prst="rect">
            <a:avLst/>
          </a:prstGeom>
        </p:spPr>
      </p:pic>
      <p:pic>
        <p:nvPicPr>
          <p:cNvPr id="5" name="Picture 4"/>
          <p:cNvPicPr>
            <a:picLocks noChangeAspect="1"/>
          </p:cNvPicPr>
          <p:nvPr/>
        </p:nvPicPr>
        <p:blipFill>
          <a:blip r:embed="rId5"/>
          <a:stretch>
            <a:fillRect/>
          </a:stretch>
        </p:blipFill>
        <p:spPr>
          <a:xfrm>
            <a:off x="615710" y="1794817"/>
            <a:ext cx="4774896" cy="3532525"/>
          </a:xfrm>
          <a:prstGeom prst="rect">
            <a:avLst/>
          </a:prstGeom>
        </p:spPr>
      </p:pic>
    </p:spTree>
    <p:extLst>
      <p:ext uri="{BB962C8B-B14F-4D97-AF65-F5344CB8AC3E}">
        <p14:creationId xmlns:p14="http://schemas.microsoft.com/office/powerpoint/2010/main" val="591113316"/>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594219"/>
          </a:xfrm>
        </p:spPr>
        <p:txBody>
          <a:bodyPr>
            <a:normAutofit/>
          </a:bodyPr>
          <a:lstStyle/>
          <a:p>
            <a:pPr>
              <a:lnSpc>
                <a:spcPct val="100000"/>
              </a:lnSpc>
              <a:spcBef>
                <a:spcPts val="0"/>
              </a:spcBef>
            </a:pPr>
            <a:r>
              <a:rPr lang="en-US" sz="2200" dirty="0"/>
              <a:t>One MEAN CI/CD Docker </a:t>
            </a:r>
            <a:r>
              <a:rPr lang="en-US" sz="2200" dirty="0" smtClean="0"/>
              <a:t>Demo - Selenium</a:t>
            </a:r>
            <a:r>
              <a:rPr lang="en-US" dirty="0" smtClean="0"/>
              <a:t/>
            </a:r>
            <a:br>
              <a:rPr lang="en-US" dirty="0" smtClean="0"/>
            </a:br>
            <a:r>
              <a:rPr lang="en-US" dirty="0"/>
              <a:t>Enter a GitHub Pull request (dev -&gt; stage</a:t>
            </a:r>
            <a:r>
              <a:rPr lang="en-US" dirty="0" smtClean="0"/>
              <a:t>)</a:t>
            </a:r>
            <a:endParaRPr lang="en-US" dirty="0"/>
          </a:p>
        </p:txBody>
      </p:sp>
    </p:spTree>
    <p:extLst>
      <p:ext uri="{BB962C8B-B14F-4D97-AF65-F5344CB8AC3E}">
        <p14:creationId xmlns:p14="http://schemas.microsoft.com/office/powerpoint/2010/main" val="2276181810"/>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lstStyle/>
          <a:p>
            <a:r>
              <a:rPr lang="en-US" dirty="0"/>
              <a:t>Docker </a:t>
            </a:r>
            <a:r>
              <a:rPr lang="en-US" dirty="0" smtClean="0"/>
              <a:t>Demonstration</a:t>
            </a:r>
            <a:endParaRPr lang="en-US" dirty="0"/>
          </a:p>
        </p:txBody>
      </p:sp>
      <p:sp>
        <p:nvSpPr>
          <p:cNvPr id="5" name="Text Placeholder 4"/>
          <p:cNvSpPr>
            <a:spLocks noGrp="1"/>
          </p:cNvSpPr>
          <p:nvPr>
            <p:ph type="body" idx="1"/>
          </p:nvPr>
        </p:nvSpPr>
        <p:spPr>
          <a:xfrm>
            <a:off x="610394" y="2066238"/>
            <a:ext cx="5876131" cy="2629587"/>
          </a:xfrm>
        </p:spPr>
        <p:txBody>
          <a:bodyPr>
            <a:normAutofit/>
          </a:bodyPr>
          <a:lstStyle/>
          <a:p>
            <a:r>
              <a:rPr lang="en-US" sz="3200" b="0" dirty="0" smtClean="0"/>
              <a:t>Visit the production copy of the demo application by browsing:</a:t>
            </a:r>
          </a:p>
          <a:p>
            <a:endParaRPr lang="en-US" sz="3200" b="0" dirty="0" smtClean="0"/>
          </a:p>
          <a:p>
            <a:r>
              <a:rPr lang="en-US" sz="3200" b="0" dirty="0" smtClean="0">
                <a:hlinkClick r:id="rId2"/>
              </a:rPr>
              <a:t>http://meandemo.sis.jhu.edu</a:t>
            </a:r>
            <a:r>
              <a:rPr lang="en-US" sz="3200" b="0" dirty="0" smtClean="0"/>
              <a:t> </a:t>
            </a:r>
          </a:p>
        </p:txBody>
      </p:sp>
      <p:pic>
        <p:nvPicPr>
          <p:cNvPr id="3" name="Picture 2"/>
          <p:cNvPicPr>
            <a:picLocks noChangeAspect="1"/>
          </p:cNvPicPr>
          <p:nvPr/>
        </p:nvPicPr>
        <p:blipFill>
          <a:blip r:embed="rId3"/>
          <a:stretch>
            <a:fillRect/>
          </a:stretch>
        </p:blipFill>
        <p:spPr>
          <a:xfrm>
            <a:off x="6674497" y="1428062"/>
            <a:ext cx="5010693" cy="4074253"/>
          </a:xfrm>
          <a:prstGeom prst="rect">
            <a:avLst/>
          </a:prstGeom>
        </p:spPr>
      </p:pic>
    </p:spTree>
    <p:extLst>
      <p:ext uri="{BB962C8B-B14F-4D97-AF65-F5344CB8AC3E}">
        <p14:creationId xmlns:p14="http://schemas.microsoft.com/office/powerpoint/2010/main" val="4055021672"/>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02501"/>
            <a:ext cx="10515600" cy="1325563"/>
          </a:xfrm>
        </p:spPr>
        <p:txBody>
          <a:bodyPr/>
          <a:lstStyle/>
          <a:p>
            <a:r>
              <a:rPr lang="en-US" dirty="0"/>
              <a:t>Useful URLs</a:t>
            </a:r>
          </a:p>
        </p:txBody>
      </p:sp>
      <p:sp>
        <p:nvSpPr>
          <p:cNvPr id="5" name="Text Placeholder 4"/>
          <p:cNvSpPr>
            <a:spLocks noGrp="1"/>
          </p:cNvSpPr>
          <p:nvPr>
            <p:ph type="body" idx="1"/>
          </p:nvPr>
        </p:nvSpPr>
        <p:spPr>
          <a:xfrm>
            <a:off x="839788" y="1076327"/>
            <a:ext cx="10955337" cy="4566828"/>
          </a:xfrm>
        </p:spPr>
        <p:txBody>
          <a:bodyPr>
            <a:normAutofit fontScale="92500" lnSpcReduction="20000"/>
          </a:bodyPr>
          <a:lstStyle/>
          <a:p>
            <a:r>
              <a:rPr lang="en-US" sz="2800" b="0" dirty="0" smtClean="0"/>
              <a:t>----------------------------------------------------------------------------------------------------------</a:t>
            </a:r>
            <a:endParaRPr lang="en-US" sz="2800" b="0" dirty="0"/>
          </a:p>
          <a:p>
            <a:r>
              <a:rPr lang="en-US" sz="2800" dirty="0" smtClean="0"/>
              <a:t>Demo Project </a:t>
            </a:r>
            <a:r>
              <a:rPr lang="en-US" sz="2800" dirty="0" err="1" smtClean="0"/>
              <a:t>Git</a:t>
            </a:r>
            <a:r>
              <a:rPr lang="en-US" sz="2800" dirty="0"/>
              <a:t> Repo - </a:t>
            </a:r>
            <a:r>
              <a:rPr lang="en-US" sz="2800" dirty="0">
                <a:hlinkClick r:id="rId2"/>
              </a:rPr>
              <a:t>https://</a:t>
            </a:r>
            <a:r>
              <a:rPr lang="en-US" sz="2800" dirty="0" smtClean="0">
                <a:hlinkClick r:id="rId2"/>
              </a:rPr>
              <a:t>github.com/jhuopensource/meandemo</a:t>
            </a:r>
            <a:r>
              <a:rPr lang="en-US" sz="2800" dirty="0" smtClean="0"/>
              <a:t> </a:t>
            </a:r>
          </a:p>
          <a:p>
            <a:r>
              <a:rPr lang="en-US" dirty="0" smtClean="0"/>
              <a:t>-----------------------------------------------------------------------------------------------------------------------------</a:t>
            </a:r>
          </a:p>
          <a:p>
            <a:r>
              <a:rPr lang="en-US" b="0" dirty="0" smtClean="0"/>
              <a:t>Docker </a:t>
            </a:r>
            <a:r>
              <a:rPr lang="en-US" b="0" dirty="0"/>
              <a:t>Compose-File Reference - </a:t>
            </a:r>
            <a:r>
              <a:rPr lang="en-US" b="0" dirty="0">
                <a:hlinkClick r:id="rId3"/>
              </a:rPr>
              <a:t>https://docs.docker.com/compose/compose-file/</a:t>
            </a:r>
            <a:r>
              <a:rPr lang="en-US" b="0" dirty="0"/>
              <a:t> </a:t>
            </a:r>
          </a:p>
          <a:p>
            <a:r>
              <a:rPr lang="en-US" b="0" dirty="0" smtClean="0"/>
              <a:t>Docker </a:t>
            </a:r>
            <a:r>
              <a:rPr lang="en-US" b="0" dirty="0"/>
              <a:t>Compose Reference - </a:t>
            </a:r>
            <a:r>
              <a:rPr lang="en-US" b="0" dirty="0">
                <a:hlinkClick r:id="rId4"/>
              </a:rPr>
              <a:t>https://docs.docker.com/compose/</a:t>
            </a:r>
            <a:r>
              <a:rPr lang="en-US" b="0" dirty="0"/>
              <a:t> </a:t>
            </a:r>
          </a:p>
          <a:p>
            <a:r>
              <a:rPr lang="en-US" b="0" dirty="0" smtClean="0"/>
              <a:t>Docker </a:t>
            </a:r>
            <a:r>
              <a:rPr lang="en-US" b="0" dirty="0"/>
              <a:t>Engine Command Line Reference - </a:t>
            </a:r>
            <a:r>
              <a:rPr lang="en-US" b="0" dirty="0">
                <a:hlinkClick r:id="rId5"/>
              </a:rPr>
              <a:t>https://docs.docker.com/engine/reference/commandline/docker/</a:t>
            </a:r>
            <a:r>
              <a:rPr lang="en-US" b="0" dirty="0"/>
              <a:t> </a:t>
            </a:r>
          </a:p>
          <a:p>
            <a:r>
              <a:rPr lang="en-US" b="0" dirty="0" smtClean="0"/>
              <a:t>Docker </a:t>
            </a:r>
            <a:r>
              <a:rPr lang="en-US" b="0" dirty="0" err="1"/>
              <a:t>Git</a:t>
            </a:r>
            <a:r>
              <a:rPr lang="en-US" b="0" dirty="0"/>
              <a:t> Repository – </a:t>
            </a:r>
            <a:r>
              <a:rPr lang="en-US" b="0" dirty="0">
                <a:hlinkClick r:id="rId6"/>
              </a:rPr>
              <a:t>https://github.com/docker</a:t>
            </a:r>
            <a:r>
              <a:rPr lang="en-US" b="0" dirty="0"/>
              <a:t> </a:t>
            </a:r>
          </a:p>
          <a:p>
            <a:r>
              <a:rPr lang="en-US" b="0" dirty="0" smtClean="0"/>
              <a:t>Docker </a:t>
            </a:r>
            <a:r>
              <a:rPr lang="en-US" b="0" dirty="0"/>
              <a:t>Hub – </a:t>
            </a:r>
            <a:r>
              <a:rPr lang="en-US" b="0" dirty="0">
                <a:hlinkClick r:id="rId7"/>
              </a:rPr>
              <a:t>https://hub.docker.com</a:t>
            </a:r>
            <a:r>
              <a:rPr lang="en-US" b="0" dirty="0"/>
              <a:t> </a:t>
            </a:r>
          </a:p>
          <a:p>
            <a:r>
              <a:rPr lang="en-US" b="0" dirty="0" err="1" smtClean="0"/>
              <a:t>Dockerfile</a:t>
            </a:r>
            <a:r>
              <a:rPr lang="en-US" b="0" dirty="0" smtClean="0"/>
              <a:t> </a:t>
            </a:r>
            <a:r>
              <a:rPr lang="en-US" b="0" dirty="0"/>
              <a:t>reference - </a:t>
            </a:r>
            <a:r>
              <a:rPr lang="en-US" b="0" dirty="0">
                <a:hlinkClick r:id="rId8"/>
              </a:rPr>
              <a:t>https://docs.docker.com/engine/reference/builder/</a:t>
            </a:r>
            <a:r>
              <a:rPr lang="en-US" b="0" dirty="0"/>
              <a:t> </a:t>
            </a:r>
          </a:p>
          <a:p>
            <a:r>
              <a:rPr lang="en-US" b="0" dirty="0" smtClean="0"/>
              <a:t>Get </a:t>
            </a:r>
            <a:r>
              <a:rPr lang="en-US" b="0" dirty="0"/>
              <a:t>Docker CE Desktop for Windows - </a:t>
            </a:r>
            <a:r>
              <a:rPr lang="en-US" b="0" dirty="0">
                <a:hlinkClick r:id="rId9"/>
              </a:rPr>
              <a:t>https://hub.docker.com/editions/community/docker-ce-desktop-windows</a:t>
            </a:r>
            <a:r>
              <a:rPr lang="en-US" b="0" dirty="0"/>
              <a:t> </a:t>
            </a:r>
          </a:p>
          <a:p>
            <a:r>
              <a:rPr lang="en-US" b="0" dirty="0" smtClean="0"/>
              <a:t>Get </a:t>
            </a:r>
            <a:r>
              <a:rPr lang="en-US" b="0" dirty="0"/>
              <a:t>Docker CE for CentOS - </a:t>
            </a:r>
            <a:r>
              <a:rPr lang="en-US" b="0" dirty="0">
                <a:hlinkClick r:id="rId10"/>
              </a:rPr>
              <a:t>https://docs.docker.com/install/linux/docker-ce/centos/</a:t>
            </a:r>
            <a:r>
              <a:rPr lang="en-US" b="0" dirty="0"/>
              <a:t> </a:t>
            </a:r>
          </a:p>
        </p:txBody>
      </p:sp>
    </p:spTree>
    <p:extLst>
      <p:ext uri="{BB962C8B-B14F-4D97-AF65-F5344CB8AC3E}">
        <p14:creationId xmlns:p14="http://schemas.microsoft.com/office/powerpoint/2010/main" val="1898617960"/>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9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0892" y="1243563"/>
            <a:ext cx="11038658" cy="2358198"/>
          </a:xfrm>
        </p:spPr>
        <p:txBody>
          <a:bodyPr>
            <a:noAutofit/>
          </a:bodyPr>
          <a:lstStyle/>
          <a:p>
            <a:r>
              <a:rPr lang="en-US" sz="5400" b="1" dirty="0" smtClean="0"/>
              <a:t>Containerized MEAN Stack Development</a:t>
            </a:r>
            <a:r>
              <a:rPr lang="en-US" sz="5400" dirty="0" smtClean="0"/>
              <a:t/>
            </a:r>
            <a:br>
              <a:rPr lang="en-US" sz="5400" dirty="0" smtClean="0"/>
            </a:br>
            <a:r>
              <a:rPr lang="en-US" sz="3200" dirty="0" smtClean="0"/>
              <a:t>through a CI/CD pipeline</a:t>
            </a:r>
            <a:br>
              <a:rPr lang="en-US" sz="3200" dirty="0" smtClean="0"/>
            </a:br>
            <a:endParaRPr lang="en-US" sz="6600" dirty="0"/>
          </a:p>
        </p:txBody>
      </p:sp>
      <p:pic>
        <p:nvPicPr>
          <p:cNvPr id="7" name="Picture 6"/>
          <p:cNvPicPr>
            <a:picLocks noChangeAspect="1"/>
          </p:cNvPicPr>
          <p:nvPr/>
        </p:nvPicPr>
        <p:blipFill>
          <a:blip r:embed="rId3"/>
          <a:stretch>
            <a:fillRect/>
          </a:stretch>
        </p:blipFill>
        <p:spPr>
          <a:xfrm>
            <a:off x="9279013" y="5601687"/>
            <a:ext cx="2789162" cy="1173582"/>
          </a:xfrm>
          <a:prstGeom prst="rect">
            <a:avLst/>
          </a:prstGeom>
        </p:spPr>
      </p:pic>
      <p:pic>
        <p:nvPicPr>
          <p:cNvPr id="8" name="Picture 7"/>
          <p:cNvPicPr>
            <a:picLocks noChangeAspect="1"/>
          </p:cNvPicPr>
          <p:nvPr/>
        </p:nvPicPr>
        <p:blipFill>
          <a:blip r:embed="rId4"/>
          <a:stretch>
            <a:fillRect/>
          </a:stretch>
        </p:blipFill>
        <p:spPr>
          <a:xfrm>
            <a:off x="176077" y="5757462"/>
            <a:ext cx="1506510" cy="1005558"/>
          </a:xfrm>
          <a:prstGeom prst="rect">
            <a:avLst/>
          </a:prstGeom>
        </p:spPr>
      </p:pic>
      <p:pic>
        <p:nvPicPr>
          <p:cNvPr id="4" name="Picture 3"/>
          <p:cNvPicPr>
            <a:picLocks noChangeAspect="1"/>
          </p:cNvPicPr>
          <p:nvPr/>
        </p:nvPicPr>
        <p:blipFill>
          <a:blip r:embed="rId5"/>
          <a:stretch>
            <a:fillRect/>
          </a:stretch>
        </p:blipFill>
        <p:spPr>
          <a:xfrm>
            <a:off x="10706100" y="697254"/>
            <a:ext cx="1362074" cy="785581"/>
          </a:xfrm>
          <a:prstGeom prst="rect">
            <a:avLst/>
          </a:prstGeom>
        </p:spPr>
      </p:pic>
      <p:pic>
        <p:nvPicPr>
          <p:cNvPr id="6" name="Picture 5"/>
          <p:cNvPicPr>
            <a:picLocks noChangeAspect="1"/>
          </p:cNvPicPr>
          <p:nvPr/>
        </p:nvPicPr>
        <p:blipFill>
          <a:blip r:embed="rId6"/>
          <a:stretch>
            <a:fillRect/>
          </a:stretch>
        </p:blipFill>
        <p:spPr>
          <a:xfrm>
            <a:off x="10706099" y="128270"/>
            <a:ext cx="1362075" cy="390404"/>
          </a:xfrm>
          <a:prstGeom prst="rect">
            <a:avLst/>
          </a:prstGeom>
        </p:spPr>
      </p:pic>
      <p:pic>
        <p:nvPicPr>
          <p:cNvPr id="9" name="Picture 8"/>
          <p:cNvPicPr>
            <a:picLocks noChangeAspect="1"/>
          </p:cNvPicPr>
          <p:nvPr/>
        </p:nvPicPr>
        <p:blipFill>
          <a:blip r:embed="rId7"/>
          <a:stretch>
            <a:fillRect/>
          </a:stretch>
        </p:blipFill>
        <p:spPr>
          <a:xfrm>
            <a:off x="5172074" y="6043749"/>
            <a:ext cx="2105769" cy="719271"/>
          </a:xfrm>
          <a:prstGeom prst="rect">
            <a:avLst/>
          </a:prstGeom>
        </p:spPr>
      </p:pic>
      <p:pic>
        <p:nvPicPr>
          <p:cNvPr id="10" name="Picture 9"/>
          <p:cNvPicPr>
            <a:picLocks noChangeAspect="1"/>
          </p:cNvPicPr>
          <p:nvPr/>
        </p:nvPicPr>
        <p:blipFill>
          <a:blip r:embed="rId8"/>
          <a:stretch>
            <a:fillRect/>
          </a:stretch>
        </p:blipFill>
        <p:spPr>
          <a:xfrm>
            <a:off x="176077" y="1243841"/>
            <a:ext cx="1080452" cy="4513344"/>
          </a:xfrm>
          <a:prstGeom prst="rect">
            <a:avLst/>
          </a:prstGeom>
        </p:spPr>
      </p:pic>
      <p:pic>
        <p:nvPicPr>
          <p:cNvPr id="5" name="Picture 4"/>
          <p:cNvPicPr>
            <a:picLocks noChangeAspect="1"/>
          </p:cNvPicPr>
          <p:nvPr/>
        </p:nvPicPr>
        <p:blipFill>
          <a:blip r:embed="rId9"/>
          <a:stretch>
            <a:fillRect/>
          </a:stretch>
        </p:blipFill>
        <p:spPr>
          <a:xfrm>
            <a:off x="1256529" y="3189813"/>
            <a:ext cx="693480" cy="723963"/>
          </a:xfrm>
          <a:prstGeom prst="rect">
            <a:avLst/>
          </a:prstGeom>
        </p:spPr>
      </p:pic>
      <p:pic>
        <p:nvPicPr>
          <p:cNvPr id="11" name="Picture 10"/>
          <p:cNvPicPr>
            <a:picLocks noChangeAspect="1"/>
          </p:cNvPicPr>
          <p:nvPr/>
        </p:nvPicPr>
        <p:blipFill>
          <a:blip r:embed="rId10"/>
          <a:stretch>
            <a:fillRect/>
          </a:stretch>
        </p:blipFill>
        <p:spPr>
          <a:xfrm>
            <a:off x="176077" y="177380"/>
            <a:ext cx="1347922" cy="1066183"/>
          </a:xfrm>
          <a:prstGeom prst="rect">
            <a:avLst/>
          </a:prstGeom>
        </p:spPr>
      </p:pic>
      <p:sp>
        <p:nvSpPr>
          <p:cNvPr id="12" name="Subtitle 11"/>
          <p:cNvSpPr>
            <a:spLocks noGrp="1"/>
          </p:cNvSpPr>
          <p:nvPr>
            <p:ph type="subTitle" idx="1"/>
          </p:nvPr>
        </p:nvSpPr>
        <p:spPr>
          <a:xfrm>
            <a:off x="1523999" y="3602038"/>
            <a:ext cx="9534525" cy="2311664"/>
          </a:xfrm>
        </p:spPr>
        <p:txBody>
          <a:bodyPr>
            <a:normAutofit fontScale="62500" lnSpcReduction="20000"/>
          </a:bodyPr>
          <a:lstStyle/>
          <a:p>
            <a:r>
              <a:rPr lang="en-US" sz="18000" dirty="0" smtClean="0"/>
              <a:t>Thank You!</a:t>
            </a:r>
          </a:p>
          <a:p>
            <a:r>
              <a:rPr lang="en-US" b="1" dirty="0"/>
              <a:t>Mike Sellers - </a:t>
            </a:r>
            <a:r>
              <a:rPr lang="en-US" dirty="0"/>
              <a:t>Container Zealot and Senior Software Engineer</a:t>
            </a:r>
          </a:p>
          <a:p>
            <a:r>
              <a:rPr lang="en-US" b="1" dirty="0"/>
              <a:t>Ali Soylu – </a:t>
            </a:r>
            <a:r>
              <a:rPr lang="en-US" dirty="0"/>
              <a:t>Developer and IT Architect</a:t>
            </a:r>
          </a:p>
          <a:p>
            <a:r>
              <a:rPr lang="en-US" dirty="0"/>
              <a:t>Johns Hopkins University</a:t>
            </a:r>
            <a:endParaRPr lang="en-US" sz="3200" dirty="0"/>
          </a:p>
          <a:p>
            <a:endParaRPr lang="en-US" dirty="0"/>
          </a:p>
        </p:txBody>
      </p:sp>
    </p:spTree>
    <p:extLst>
      <p:ext uri="{BB962C8B-B14F-4D97-AF65-F5344CB8AC3E}">
        <p14:creationId xmlns:p14="http://schemas.microsoft.com/office/powerpoint/2010/main" val="933396490"/>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smtClean="0"/>
              <a:t>DevOps</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b="1" dirty="0" smtClean="0"/>
              <a:t>Defined</a:t>
            </a:r>
          </a:p>
          <a:p>
            <a:r>
              <a:rPr lang="en-US" i="1" dirty="0" smtClean="0"/>
              <a:t>“</a:t>
            </a:r>
            <a:r>
              <a:rPr lang="en-US" i="1" dirty="0"/>
              <a:t>DevOps is the </a:t>
            </a:r>
            <a:r>
              <a:rPr lang="en-US" b="1" i="1" dirty="0"/>
              <a:t>combination</a:t>
            </a:r>
            <a:r>
              <a:rPr lang="en-US" i="1" dirty="0"/>
              <a:t> of </a:t>
            </a:r>
            <a:r>
              <a:rPr lang="en-US" b="1" i="1" dirty="0"/>
              <a:t>cultural philosophies, practices, and tools </a:t>
            </a:r>
            <a:r>
              <a:rPr lang="en-US" i="1" dirty="0"/>
              <a:t>that increases an organization’s ability to deliver applications and services at </a:t>
            </a:r>
            <a:r>
              <a:rPr lang="en-US" b="1" i="1" dirty="0"/>
              <a:t>high velocity</a:t>
            </a:r>
            <a:r>
              <a:rPr lang="en-US" i="1" dirty="0"/>
              <a:t>: evolving and improving products at a faster pace than organizations using traditional software development and infrastructure management processes. This speed enables organizations to better serve their customers and compete more effectively in the market.</a:t>
            </a:r>
            <a:r>
              <a:rPr lang="en-US" i="1" dirty="0" smtClean="0"/>
              <a:t>” </a:t>
            </a:r>
            <a:r>
              <a:rPr lang="en-US" i="1" dirty="0"/>
              <a:t>– </a:t>
            </a:r>
            <a:r>
              <a:rPr lang="en-US" i="1" dirty="0" smtClean="0"/>
              <a:t>Amazon </a:t>
            </a:r>
            <a:r>
              <a:rPr lang="en-US" dirty="0">
                <a:hlinkClick r:id="rId2"/>
              </a:rPr>
              <a:t>https://aws.amazon.com/devops/what-is-devops</a:t>
            </a:r>
            <a:r>
              <a:rPr lang="en-US" dirty="0" smtClean="0">
                <a:hlinkClick r:id="rId2"/>
              </a:rPr>
              <a:t>/</a:t>
            </a:r>
            <a:endParaRPr lang="en-US" i="1" dirty="0" smtClean="0"/>
          </a:p>
          <a:p>
            <a:pPr marL="0" indent="0">
              <a:buNone/>
            </a:pPr>
            <a:endParaRPr lang="en-US" b="1" dirty="0" smtClean="0"/>
          </a:p>
          <a:p>
            <a:pPr marL="0" indent="0">
              <a:buNone/>
            </a:pPr>
            <a:r>
              <a:rPr lang="en-US" b="1" dirty="0" smtClean="0"/>
              <a:t>How </a:t>
            </a:r>
            <a:r>
              <a:rPr lang="en-US" b="1" dirty="0"/>
              <a:t>DevOps Works</a:t>
            </a:r>
          </a:p>
          <a:p>
            <a:r>
              <a:rPr lang="en-US" i="1" dirty="0" smtClean="0"/>
              <a:t>“Under a DevOps model, development and operations teams are no longer “</a:t>
            </a:r>
            <a:r>
              <a:rPr lang="en-US" i="1" dirty="0" err="1" smtClean="0"/>
              <a:t>siloed</a:t>
            </a:r>
            <a:r>
              <a:rPr lang="en-US" i="1" dirty="0" smtClean="0"/>
              <a:t>.” Sometimes, these two teams are merged into a single team where the engineers work across the entire application lifecycle, from development and test to deployment to operations, and develop a range of skills not limited to a single function.” – Amazon </a:t>
            </a:r>
            <a:r>
              <a:rPr lang="en-US" i="1" dirty="0">
                <a:hlinkClick r:id="rId2"/>
              </a:rPr>
              <a:t>https://aws.amazon.com/devops/what-is-devops/</a:t>
            </a:r>
            <a:endParaRPr lang="en-US" i="1" dirty="0"/>
          </a:p>
          <a:p>
            <a:pPr marL="0" indent="0">
              <a:buNone/>
            </a:pPr>
            <a:endParaRPr lang="en-US" dirty="0"/>
          </a:p>
        </p:txBody>
      </p:sp>
      <p:pic>
        <p:nvPicPr>
          <p:cNvPr id="4" name="Picture 3"/>
          <p:cNvPicPr>
            <a:picLocks noChangeAspect="1"/>
          </p:cNvPicPr>
          <p:nvPr/>
        </p:nvPicPr>
        <p:blipFill>
          <a:blip r:embed="rId3"/>
          <a:stretch>
            <a:fillRect/>
          </a:stretch>
        </p:blipFill>
        <p:spPr>
          <a:xfrm>
            <a:off x="5364480" y="557139"/>
            <a:ext cx="5613581" cy="941534"/>
          </a:xfrm>
          <a:prstGeom prst="rect">
            <a:avLst/>
          </a:prstGeom>
        </p:spPr>
      </p:pic>
    </p:spTree>
    <p:extLst>
      <p:ext uri="{BB962C8B-B14F-4D97-AF65-F5344CB8AC3E}">
        <p14:creationId xmlns:p14="http://schemas.microsoft.com/office/powerpoint/2010/main" val="3970908152"/>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400" dirty="0" smtClean="0"/>
              <a:t>What is a CI/CD</a:t>
            </a:r>
          </a:p>
        </p:txBody>
      </p:sp>
      <p:sp>
        <p:nvSpPr>
          <p:cNvPr id="3" name="Content Placeholder 2"/>
          <p:cNvSpPr>
            <a:spLocks noGrp="1"/>
          </p:cNvSpPr>
          <p:nvPr>
            <p:ph idx="1"/>
          </p:nvPr>
        </p:nvSpPr>
        <p:spPr/>
        <p:txBody>
          <a:bodyPr>
            <a:normAutofit fontScale="77500" lnSpcReduction="20000"/>
          </a:bodyPr>
          <a:lstStyle/>
          <a:p>
            <a:pPr marL="0" indent="0">
              <a:buNone/>
            </a:pPr>
            <a:r>
              <a:rPr lang="en-US" b="1" dirty="0" smtClean="0"/>
              <a:t>Continuous Integration (CI) Defined</a:t>
            </a:r>
          </a:p>
          <a:p>
            <a:r>
              <a:rPr lang="en-US" dirty="0" smtClean="0"/>
              <a:t>“</a:t>
            </a:r>
            <a:r>
              <a:rPr lang="en-US" dirty="0"/>
              <a:t>The technical goal of CI is to establish a consistent and automated way to build, package, and test applications. With consistency in the integration process in place, teams are more likely to commit code changes more frequently, which leads to better collaboration and software quality</a:t>
            </a:r>
            <a:r>
              <a:rPr lang="en-US" dirty="0" smtClean="0"/>
              <a:t>. … </a:t>
            </a:r>
            <a:r>
              <a:rPr lang="en-US" dirty="0"/>
              <a:t>A mature CI/CD practice has the option of implementing continuous deployment where application changes run through the CI/CD pipeline and passing builds are deployed directly to production environments</a:t>
            </a:r>
            <a:r>
              <a:rPr lang="en-US" dirty="0" smtClean="0"/>
              <a:t>.”</a:t>
            </a:r>
            <a:r>
              <a:rPr lang="en-US" i="1" dirty="0" smtClean="0"/>
              <a:t> </a:t>
            </a:r>
            <a:r>
              <a:rPr lang="en-US" i="1" dirty="0"/>
              <a:t>– </a:t>
            </a:r>
            <a:r>
              <a:rPr lang="en-US" i="1" dirty="0" smtClean="0"/>
              <a:t>InfoWorld </a:t>
            </a:r>
            <a:r>
              <a:rPr lang="en-US" dirty="0">
                <a:hlinkClick r:id="rId2"/>
              </a:rPr>
              <a:t>https://www.infoworld.com/article/3271126/what-is-cicd-continuous-integration-and-continuous-delivery-explained.html</a:t>
            </a:r>
            <a:endParaRPr lang="en-US" i="1" dirty="0" smtClean="0"/>
          </a:p>
          <a:p>
            <a:pPr marL="0" indent="0">
              <a:buNone/>
            </a:pPr>
            <a:endParaRPr lang="en-US" b="1" dirty="0" smtClean="0"/>
          </a:p>
          <a:p>
            <a:pPr marL="0" indent="0">
              <a:buNone/>
            </a:pPr>
            <a:r>
              <a:rPr lang="en-US" b="1" dirty="0"/>
              <a:t>Continuous </a:t>
            </a:r>
            <a:r>
              <a:rPr lang="en-US" b="1" dirty="0" smtClean="0"/>
              <a:t>Deployment </a:t>
            </a:r>
            <a:r>
              <a:rPr lang="en-US" b="1" dirty="0"/>
              <a:t>(</a:t>
            </a:r>
            <a:r>
              <a:rPr lang="en-US" b="1" dirty="0" smtClean="0"/>
              <a:t>CD) </a:t>
            </a:r>
            <a:r>
              <a:rPr lang="en-US" b="1" dirty="0"/>
              <a:t>Defined</a:t>
            </a:r>
          </a:p>
          <a:p>
            <a:r>
              <a:rPr lang="en-US" i="1" dirty="0" smtClean="0"/>
              <a:t>“</a:t>
            </a:r>
            <a:r>
              <a:rPr lang="en-US" dirty="0"/>
              <a:t>Continuous delivery picks up where continuous integration ends. CD automates the delivery of applications to selected infrastructure </a:t>
            </a:r>
            <a:r>
              <a:rPr lang="en-US" dirty="0" smtClean="0"/>
              <a:t>environments.” </a:t>
            </a:r>
            <a:r>
              <a:rPr lang="en-US" i="1" dirty="0" smtClean="0"/>
              <a:t>– </a:t>
            </a:r>
            <a:r>
              <a:rPr lang="en-US" i="1" dirty="0"/>
              <a:t>InfoWorld </a:t>
            </a:r>
            <a:r>
              <a:rPr lang="en-US" dirty="0">
                <a:hlinkClick r:id="rId2"/>
              </a:rPr>
              <a:t>https://www.infoworld.com/article/3271126/what-is-cicd-continuous-integration-and-continuous-delivery-explained.html</a:t>
            </a:r>
            <a:endParaRPr lang="en-US" i="1" dirty="0"/>
          </a:p>
          <a:p>
            <a:pPr marL="0" indent="0">
              <a:buNone/>
            </a:pPr>
            <a:endParaRPr lang="en-US" dirty="0"/>
          </a:p>
        </p:txBody>
      </p:sp>
      <p:pic>
        <p:nvPicPr>
          <p:cNvPr id="5" name="Picture 4"/>
          <p:cNvPicPr>
            <a:picLocks noChangeAspect="1"/>
          </p:cNvPicPr>
          <p:nvPr/>
        </p:nvPicPr>
        <p:blipFill>
          <a:blip r:embed="rId3"/>
          <a:stretch>
            <a:fillRect/>
          </a:stretch>
        </p:blipFill>
        <p:spPr>
          <a:xfrm>
            <a:off x="5721530" y="365125"/>
            <a:ext cx="4789716" cy="1636031"/>
          </a:xfrm>
          <a:prstGeom prst="rect">
            <a:avLst/>
          </a:prstGeom>
        </p:spPr>
      </p:pic>
    </p:spTree>
    <p:extLst>
      <p:ext uri="{BB962C8B-B14F-4D97-AF65-F5344CB8AC3E}">
        <p14:creationId xmlns:p14="http://schemas.microsoft.com/office/powerpoint/2010/main" val="3524452037"/>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400" dirty="0" smtClean="0"/>
              <a:t>CI/CD Pipeline Architecture</a:t>
            </a:r>
          </a:p>
        </p:txBody>
      </p:sp>
      <p:pic>
        <p:nvPicPr>
          <p:cNvPr id="8" name="Picture 7"/>
          <p:cNvPicPr>
            <a:picLocks noChangeAspect="1"/>
          </p:cNvPicPr>
          <p:nvPr/>
        </p:nvPicPr>
        <p:blipFill>
          <a:blip r:embed="rId2"/>
          <a:stretch>
            <a:fillRect/>
          </a:stretch>
        </p:blipFill>
        <p:spPr>
          <a:xfrm>
            <a:off x="1243012" y="1905000"/>
            <a:ext cx="9458325" cy="4362450"/>
          </a:xfrm>
          <a:prstGeom prst="rect">
            <a:avLst/>
          </a:prstGeom>
        </p:spPr>
      </p:pic>
      <p:pic>
        <p:nvPicPr>
          <p:cNvPr id="9" name="Picture 8"/>
          <p:cNvPicPr>
            <a:picLocks noChangeAspect="1"/>
          </p:cNvPicPr>
          <p:nvPr/>
        </p:nvPicPr>
        <p:blipFill>
          <a:blip r:embed="rId3"/>
          <a:stretch>
            <a:fillRect/>
          </a:stretch>
        </p:blipFill>
        <p:spPr>
          <a:xfrm>
            <a:off x="518160" y="1547677"/>
            <a:ext cx="11090094" cy="5115068"/>
          </a:xfrm>
          <a:prstGeom prst="rect">
            <a:avLst/>
          </a:prstGeom>
        </p:spPr>
      </p:pic>
    </p:spTree>
    <p:extLst>
      <p:ext uri="{BB962C8B-B14F-4D97-AF65-F5344CB8AC3E}">
        <p14:creationId xmlns:p14="http://schemas.microsoft.com/office/powerpoint/2010/main" val="2789146723"/>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68425"/>
          </a:xfrm>
        </p:spPr>
        <p:txBody>
          <a:bodyPr>
            <a:normAutofit/>
          </a:bodyPr>
          <a:lstStyle/>
          <a:p>
            <a:pPr lvl="1"/>
            <a:r>
              <a:rPr lang="en-US" sz="4400" dirty="0" smtClean="0"/>
              <a:t>CI/CD Pipeline Architecture</a:t>
            </a:r>
          </a:p>
        </p:txBody>
      </p:sp>
      <p:pic>
        <p:nvPicPr>
          <p:cNvPr id="3" name="Picture 2"/>
          <p:cNvPicPr>
            <a:picLocks noChangeAspect="1"/>
          </p:cNvPicPr>
          <p:nvPr/>
        </p:nvPicPr>
        <p:blipFill>
          <a:blip r:embed="rId2"/>
          <a:stretch>
            <a:fillRect/>
          </a:stretch>
        </p:blipFill>
        <p:spPr>
          <a:xfrm>
            <a:off x="152400" y="1433513"/>
            <a:ext cx="1209675" cy="5053143"/>
          </a:xfrm>
          <a:prstGeom prst="rect">
            <a:avLst/>
          </a:prstGeom>
        </p:spPr>
      </p:pic>
      <p:sp>
        <p:nvSpPr>
          <p:cNvPr id="5" name="Content Placeholder 2"/>
          <p:cNvSpPr>
            <a:spLocks noGrp="1"/>
          </p:cNvSpPr>
          <p:nvPr>
            <p:ph idx="1"/>
          </p:nvPr>
        </p:nvSpPr>
        <p:spPr>
          <a:xfrm>
            <a:off x="1704974" y="1600200"/>
            <a:ext cx="9648825" cy="5067300"/>
          </a:xfrm>
        </p:spPr>
        <p:txBody>
          <a:bodyPr>
            <a:normAutofit fontScale="85000" lnSpcReduction="20000"/>
          </a:bodyPr>
          <a:lstStyle/>
          <a:p>
            <a:pPr marL="0" indent="0">
              <a:buNone/>
            </a:pPr>
            <a:r>
              <a:rPr lang="en-US" b="1" dirty="0" smtClean="0"/>
              <a:t>Commit</a:t>
            </a:r>
          </a:p>
          <a:p>
            <a:r>
              <a:rPr lang="en-US" i="1" dirty="0" smtClean="0"/>
              <a:t>“</a:t>
            </a:r>
            <a:r>
              <a:rPr lang="en-US" i="1" dirty="0"/>
              <a:t>Let’s take a scenario of CI CD Pipeline. Imagine you’re going to build a web application which is going to be deployed on live web servers. You will have a set of developers who are responsible for writing the code which will further go on and build the web application. Now, when this code is committed into a version control system(such as </a:t>
            </a:r>
            <a:r>
              <a:rPr lang="en-US" i="1" dirty="0" err="1"/>
              <a:t>git</a:t>
            </a:r>
            <a:r>
              <a:rPr lang="en-US" i="1" dirty="0"/>
              <a:t>, </a:t>
            </a:r>
            <a:r>
              <a:rPr lang="en-US" i="1" dirty="0" err="1"/>
              <a:t>svn</a:t>
            </a:r>
            <a:r>
              <a:rPr lang="en-US" i="1" dirty="0"/>
              <a:t>) by the team of developers</a:t>
            </a:r>
            <a:r>
              <a:rPr lang="en-US" i="1" dirty="0" smtClean="0"/>
              <a:t>” – </a:t>
            </a:r>
            <a:r>
              <a:rPr lang="en-US" i="1" dirty="0" err="1" smtClean="0"/>
              <a:t>edureka</a:t>
            </a:r>
            <a:r>
              <a:rPr lang="en-US" i="1" dirty="0" smtClean="0"/>
              <a:t> </a:t>
            </a:r>
            <a:r>
              <a:rPr lang="en-US" dirty="0">
                <a:hlinkClick r:id="rId3"/>
              </a:rPr>
              <a:t>https://www.edureka.co/blog/ci-cd-pipeline</a:t>
            </a:r>
            <a:r>
              <a:rPr lang="en-US" dirty="0" smtClean="0">
                <a:hlinkClick r:id="rId3"/>
              </a:rPr>
              <a:t>/</a:t>
            </a:r>
            <a:endParaRPr lang="en-US" dirty="0" smtClean="0"/>
          </a:p>
          <a:p>
            <a:pPr marL="0" indent="0">
              <a:buNone/>
            </a:pPr>
            <a:r>
              <a:rPr lang="en-US" b="1" dirty="0" smtClean="0"/>
              <a:t>Demo Tooling</a:t>
            </a:r>
          </a:p>
          <a:p>
            <a:r>
              <a:rPr lang="en-US" dirty="0" smtClean="0"/>
              <a:t>Development Workstation</a:t>
            </a:r>
          </a:p>
          <a:p>
            <a:pPr lvl="1"/>
            <a:r>
              <a:rPr lang="en-US" dirty="0" smtClean="0"/>
              <a:t>Docker CE</a:t>
            </a:r>
          </a:p>
          <a:p>
            <a:pPr lvl="1"/>
            <a:r>
              <a:rPr lang="en-US" dirty="0" smtClean="0"/>
              <a:t>Visual Studio Code</a:t>
            </a:r>
          </a:p>
          <a:p>
            <a:pPr lvl="1"/>
            <a:r>
              <a:rPr lang="en-US" dirty="0" err="1" smtClean="0"/>
              <a:t>Git</a:t>
            </a:r>
            <a:r>
              <a:rPr lang="en-US" dirty="0" smtClean="0"/>
              <a:t> </a:t>
            </a:r>
            <a:r>
              <a:rPr lang="en-US" dirty="0" err="1" smtClean="0"/>
              <a:t>Cli</a:t>
            </a:r>
            <a:r>
              <a:rPr lang="en-US" dirty="0" smtClean="0"/>
              <a:t> / </a:t>
            </a:r>
            <a:r>
              <a:rPr lang="en-US" dirty="0" err="1" smtClean="0"/>
              <a:t>Sourcetree</a:t>
            </a:r>
            <a:endParaRPr lang="en-US" dirty="0" smtClean="0"/>
          </a:p>
          <a:p>
            <a:r>
              <a:rPr lang="en-US" dirty="0" smtClean="0"/>
              <a:t>Version Control</a:t>
            </a:r>
          </a:p>
          <a:p>
            <a:pPr lvl="1"/>
            <a:r>
              <a:rPr lang="en-US" dirty="0" smtClean="0"/>
              <a:t>Github.com -&gt; </a:t>
            </a:r>
            <a:r>
              <a:rPr lang="en-US" dirty="0">
                <a:hlinkClick r:id="rId4"/>
              </a:rPr>
              <a:t>https://</a:t>
            </a:r>
            <a:r>
              <a:rPr lang="en-US" dirty="0" smtClean="0">
                <a:hlinkClick r:id="rId4"/>
              </a:rPr>
              <a:t>github.com/jhuopensource/meandemo</a:t>
            </a:r>
            <a:endParaRPr lang="en-US" dirty="0" smtClean="0"/>
          </a:p>
          <a:p>
            <a:pPr lvl="2"/>
            <a:r>
              <a:rPr lang="en-US" dirty="0" smtClean="0"/>
              <a:t>Dev, Stage and Master branches</a:t>
            </a:r>
          </a:p>
          <a:p>
            <a:pPr lvl="1"/>
            <a:r>
              <a:rPr lang="en-US" dirty="0" smtClean="0"/>
              <a:t>Docker Hub -&gt; </a:t>
            </a:r>
            <a:r>
              <a:rPr lang="en-US" dirty="0">
                <a:hlinkClick r:id="rId5"/>
              </a:rPr>
              <a:t>https://</a:t>
            </a:r>
            <a:r>
              <a:rPr lang="en-US" dirty="0" smtClean="0">
                <a:hlinkClick r:id="rId5"/>
              </a:rPr>
              <a:t>hub.docker.com/r/jhuopensource/meandemo</a:t>
            </a:r>
            <a:endParaRPr lang="en-US" dirty="0" smtClean="0"/>
          </a:p>
          <a:p>
            <a:pPr lvl="1"/>
            <a:r>
              <a:rPr lang="en-US" dirty="0" smtClean="0"/>
              <a:t>Docker Stack / Service (see </a:t>
            </a:r>
            <a:r>
              <a:rPr lang="en-US" dirty="0" err="1" smtClean="0"/>
              <a:t>docker</a:t>
            </a:r>
            <a:r>
              <a:rPr lang="en-US" dirty="0" smtClean="0"/>
              <a:t>-compose-</a:t>
            </a:r>
            <a:r>
              <a:rPr lang="en-US" dirty="0" err="1" smtClean="0"/>
              <a:t>stack.yml</a:t>
            </a:r>
            <a:r>
              <a:rPr lang="en-US" dirty="0" smtClean="0"/>
              <a:t> </a:t>
            </a:r>
            <a:r>
              <a:rPr lang="en-US" dirty="0" err="1" smtClean="0"/>
              <a:t>update_config</a:t>
            </a:r>
            <a:r>
              <a:rPr lang="en-US" dirty="0" smtClean="0"/>
              <a:t>, parallelism, …)</a:t>
            </a:r>
          </a:p>
          <a:p>
            <a:pPr lvl="2"/>
            <a:endParaRPr lang="en-US" dirty="0"/>
          </a:p>
        </p:txBody>
      </p:sp>
      <p:pic>
        <p:nvPicPr>
          <p:cNvPr id="6" name="Picture 5"/>
          <p:cNvPicPr>
            <a:picLocks noChangeAspect="1"/>
          </p:cNvPicPr>
          <p:nvPr/>
        </p:nvPicPr>
        <p:blipFill>
          <a:blip r:embed="rId6"/>
          <a:stretch>
            <a:fillRect/>
          </a:stretch>
        </p:blipFill>
        <p:spPr>
          <a:xfrm>
            <a:off x="5692746" y="3697687"/>
            <a:ext cx="2019481" cy="1701056"/>
          </a:xfrm>
          <a:prstGeom prst="rect">
            <a:avLst/>
          </a:prstGeom>
        </p:spPr>
      </p:pic>
      <p:pic>
        <p:nvPicPr>
          <p:cNvPr id="4" name="Picture 3"/>
          <p:cNvPicPr>
            <a:picLocks noChangeAspect="1"/>
          </p:cNvPicPr>
          <p:nvPr/>
        </p:nvPicPr>
        <p:blipFill>
          <a:blip r:embed="rId7"/>
          <a:stretch>
            <a:fillRect/>
          </a:stretch>
        </p:blipFill>
        <p:spPr>
          <a:xfrm>
            <a:off x="7329866" y="4133850"/>
            <a:ext cx="3717864" cy="1381180"/>
          </a:xfrm>
          <a:prstGeom prst="rect">
            <a:avLst/>
          </a:prstGeom>
        </p:spPr>
      </p:pic>
    </p:spTree>
    <p:extLst>
      <p:ext uri="{BB962C8B-B14F-4D97-AF65-F5344CB8AC3E}">
        <p14:creationId xmlns:p14="http://schemas.microsoft.com/office/powerpoint/2010/main" val="254896794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68425"/>
          </a:xfrm>
        </p:spPr>
        <p:txBody>
          <a:bodyPr>
            <a:normAutofit/>
          </a:bodyPr>
          <a:lstStyle/>
          <a:p>
            <a:pPr lvl="1"/>
            <a:r>
              <a:rPr lang="en-US" sz="4400" dirty="0" smtClean="0"/>
              <a:t>CI/CD Pipeline Architecture</a:t>
            </a:r>
          </a:p>
        </p:txBody>
      </p:sp>
      <p:pic>
        <p:nvPicPr>
          <p:cNvPr id="3" name="Picture 2"/>
          <p:cNvPicPr>
            <a:picLocks noChangeAspect="1"/>
          </p:cNvPicPr>
          <p:nvPr/>
        </p:nvPicPr>
        <p:blipFill>
          <a:blip r:embed="rId2"/>
          <a:stretch>
            <a:fillRect/>
          </a:stretch>
        </p:blipFill>
        <p:spPr>
          <a:xfrm>
            <a:off x="152400" y="1433513"/>
            <a:ext cx="1209675" cy="5053143"/>
          </a:xfrm>
          <a:prstGeom prst="rect">
            <a:avLst/>
          </a:prstGeom>
        </p:spPr>
      </p:pic>
      <p:sp>
        <p:nvSpPr>
          <p:cNvPr id="5" name="Content Placeholder 2"/>
          <p:cNvSpPr>
            <a:spLocks noGrp="1"/>
          </p:cNvSpPr>
          <p:nvPr>
            <p:ph idx="1"/>
          </p:nvPr>
        </p:nvSpPr>
        <p:spPr>
          <a:xfrm>
            <a:off x="1704974" y="1600200"/>
            <a:ext cx="9648825" cy="5067300"/>
          </a:xfrm>
        </p:spPr>
        <p:txBody>
          <a:bodyPr>
            <a:normAutofit lnSpcReduction="10000"/>
          </a:bodyPr>
          <a:lstStyle/>
          <a:p>
            <a:pPr marL="0" indent="0">
              <a:buNone/>
            </a:pPr>
            <a:r>
              <a:rPr lang="en-US" b="1" dirty="0" smtClean="0"/>
              <a:t>Build</a:t>
            </a:r>
          </a:p>
          <a:p>
            <a:r>
              <a:rPr lang="en-US" i="1" dirty="0" smtClean="0"/>
              <a:t>“</a:t>
            </a:r>
            <a:r>
              <a:rPr lang="en-US" i="1" dirty="0"/>
              <a:t>Suppose we have a Java code and it needs to be compiled before execution. So, through the version control phase, it again goes to build phase where it gets compiled. You get all the features of that code from various branches of the repository, which merge them and finally use a compiler to compile it. This whole process is called the </a:t>
            </a:r>
            <a:r>
              <a:rPr lang="en-US" b="1" i="1" dirty="0"/>
              <a:t>build phase</a:t>
            </a:r>
            <a:r>
              <a:rPr lang="en-US" i="1" dirty="0"/>
              <a:t>.</a:t>
            </a:r>
            <a:r>
              <a:rPr lang="en-US" i="1" dirty="0" smtClean="0"/>
              <a:t>” – </a:t>
            </a:r>
            <a:r>
              <a:rPr lang="en-US" i="1" dirty="0" err="1" smtClean="0"/>
              <a:t>edureka</a:t>
            </a:r>
            <a:r>
              <a:rPr lang="en-US" i="1" dirty="0" smtClean="0"/>
              <a:t> </a:t>
            </a:r>
            <a:r>
              <a:rPr lang="en-US" dirty="0">
                <a:hlinkClick r:id="rId3"/>
              </a:rPr>
              <a:t>https://www.edureka.co/blog/ci-cd-pipeline</a:t>
            </a:r>
            <a:r>
              <a:rPr lang="en-US" dirty="0" smtClean="0">
                <a:hlinkClick r:id="rId3"/>
              </a:rPr>
              <a:t>/</a:t>
            </a:r>
            <a:endParaRPr lang="en-US" dirty="0" smtClean="0"/>
          </a:p>
          <a:p>
            <a:pPr marL="0" indent="0">
              <a:buNone/>
            </a:pPr>
            <a:r>
              <a:rPr lang="en-US" b="1" dirty="0"/>
              <a:t>Demo Tooling </a:t>
            </a:r>
            <a:r>
              <a:rPr lang="en-US" dirty="0"/>
              <a:t>(demo url:  </a:t>
            </a:r>
            <a:r>
              <a:rPr lang="en-US" dirty="0">
                <a:hlinkClick r:id="rId4"/>
              </a:rPr>
              <a:t>http://meandemo.sis.jhu.edu</a:t>
            </a:r>
            <a:r>
              <a:rPr lang="en-US" dirty="0"/>
              <a:t>)</a:t>
            </a:r>
            <a:endParaRPr lang="en-US" b="1" dirty="0" smtClean="0"/>
          </a:p>
          <a:p>
            <a:r>
              <a:rPr lang="en-US" dirty="0" smtClean="0"/>
              <a:t>CI Automation</a:t>
            </a:r>
          </a:p>
          <a:p>
            <a:pPr lvl="1"/>
            <a:r>
              <a:rPr lang="en-US" dirty="0" smtClean="0"/>
              <a:t>Travis-CI (runs build, test and stage / deploy)</a:t>
            </a:r>
          </a:p>
          <a:p>
            <a:pPr lvl="1"/>
            <a:r>
              <a:rPr lang="en-US" dirty="0" smtClean="0"/>
              <a:t>Docker</a:t>
            </a:r>
          </a:p>
        </p:txBody>
      </p:sp>
    </p:spTree>
    <p:extLst>
      <p:ext uri="{BB962C8B-B14F-4D97-AF65-F5344CB8AC3E}">
        <p14:creationId xmlns:p14="http://schemas.microsoft.com/office/powerpoint/2010/main" val="2354964346"/>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68425"/>
          </a:xfrm>
        </p:spPr>
        <p:txBody>
          <a:bodyPr>
            <a:normAutofit/>
          </a:bodyPr>
          <a:lstStyle/>
          <a:p>
            <a:pPr lvl="1"/>
            <a:r>
              <a:rPr lang="en-US" sz="4400" dirty="0" smtClean="0"/>
              <a:t>CI/CD Pipeline Architecture</a:t>
            </a:r>
          </a:p>
        </p:txBody>
      </p:sp>
      <p:pic>
        <p:nvPicPr>
          <p:cNvPr id="3" name="Picture 2"/>
          <p:cNvPicPr>
            <a:picLocks noChangeAspect="1"/>
          </p:cNvPicPr>
          <p:nvPr/>
        </p:nvPicPr>
        <p:blipFill>
          <a:blip r:embed="rId2"/>
          <a:stretch>
            <a:fillRect/>
          </a:stretch>
        </p:blipFill>
        <p:spPr>
          <a:xfrm>
            <a:off x="152400" y="1433513"/>
            <a:ext cx="1209675" cy="5053143"/>
          </a:xfrm>
          <a:prstGeom prst="rect">
            <a:avLst/>
          </a:prstGeom>
        </p:spPr>
      </p:pic>
      <p:sp>
        <p:nvSpPr>
          <p:cNvPr id="5" name="Content Placeholder 2"/>
          <p:cNvSpPr>
            <a:spLocks noGrp="1"/>
          </p:cNvSpPr>
          <p:nvPr>
            <p:ph idx="1"/>
          </p:nvPr>
        </p:nvSpPr>
        <p:spPr>
          <a:xfrm>
            <a:off x="1704974" y="1600200"/>
            <a:ext cx="9648825" cy="5067300"/>
          </a:xfrm>
        </p:spPr>
        <p:txBody>
          <a:bodyPr>
            <a:normAutofit/>
          </a:bodyPr>
          <a:lstStyle/>
          <a:p>
            <a:pPr marL="0" indent="0">
              <a:buNone/>
            </a:pPr>
            <a:r>
              <a:rPr lang="en-US" b="1" dirty="0" smtClean="0"/>
              <a:t>Test</a:t>
            </a:r>
          </a:p>
          <a:p>
            <a:r>
              <a:rPr lang="en-US" i="1" dirty="0" smtClean="0"/>
              <a:t>“</a:t>
            </a:r>
            <a:r>
              <a:rPr lang="en-US" i="1" dirty="0"/>
              <a:t>Once the build phase is over, then you move on to the </a:t>
            </a:r>
            <a:r>
              <a:rPr lang="en-US" b="1" i="1" dirty="0"/>
              <a:t>testing phase</a:t>
            </a:r>
            <a:r>
              <a:rPr lang="en-US" i="1" dirty="0"/>
              <a:t>. In this phase, we have various kinds of testing, one of them is the unit test (where you test the chunk/unit of software or for its sanity test).</a:t>
            </a:r>
            <a:r>
              <a:rPr lang="en-US" i="1" dirty="0" smtClean="0"/>
              <a:t>” – </a:t>
            </a:r>
            <a:r>
              <a:rPr lang="en-US" i="1" dirty="0" err="1" smtClean="0"/>
              <a:t>edureka</a:t>
            </a:r>
            <a:r>
              <a:rPr lang="en-US" i="1" dirty="0" smtClean="0"/>
              <a:t> </a:t>
            </a:r>
            <a:r>
              <a:rPr lang="en-US" dirty="0">
                <a:hlinkClick r:id="rId3"/>
              </a:rPr>
              <a:t>https://www.edureka.co/blog/ci-cd-pipeline</a:t>
            </a:r>
            <a:r>
              <a:rPr lang="en-US" dirty="0" smtClean="0">
                <a:hlinkClick r:id="rId3"/>
              </a:rPr>
              <a:t>/</a:t>
            </a:r>
            <a:endParaRPr lang="en-US" dirty="0" smtClean="0"/>
          </a:p>
          <a:p>
            <a:pPr marL="0" indent="0">
              <a:buNone/>
            </a:pPr>
            <a:r>
              <a:rPr lang="en-US" b="1" dirty="0"/>
              <a:t>Demo Tooling </a:t>
            </a:r>
            <a:r>
              <a:rPr lang="en-US" dirty="0"/>
              <a:t>(demo url:  </a:t>
            </a:r>
            <a:r>
              <a:rPr lang="en-US" dirty="0">
                <a:hlinkClick r:id="rId4"/>
              </a:rPr>
              <a:t>http://meandemo.sis.jhu.edu</a:t>
            </a:r>
            <a:r>
              <a:rPr lang="en-US" dirty="0"/>
              <a:t>)</a:t>
            </a:r>
            <a:endParaRPr lang="en-US" b="1" dirty="0" smtClean="0"/>
          </a:p>
          <a:p>
            <a:r>
              <a:rPr lang="en-US" dirty="0" smtClean="0"/>
              <a:t>CI Automation</a:t>
            </a:r>
          </a:p>
          <a:p>
            <a:pPr lvl="1"/>
            <a:r>
              <a:rPr lang="en-US" dirty="0" smtClean="0"/>
              <a:t>Travis-CI (runs automated testing)</a:t>
            </a:r>
          </a:p>
          <a:p>
            <a:pPr lvl="2"/>
            <a:r>
              <a:rPr lang="en-US" dirty="0" err="1" smtClean="0"/>
              <a:t>Linting</a:t>
            </a:r>
            <a:r>
              <a:rPr lang="en-US" dirty="0" smtClean="0"/>
              <a:t> (style, format, structure, …)</a:t>
            </a:r>
          </a:p>
          <a:p>
            <a:pPr lvl="2"/>
            <a:r>
              <a:rPr lang="en-US" dirty="0" smtClean="0"/>
              <a:t>Selenium Browser Automated Testing</a:t>
            </a:r>
          </a:p>
        </p:txBody>
      </p:sp>
    </p:spTree>
    <p:extLst>
      <p:ext uri="{BB962C8B-B14F-4D97-AF65-F5344CB8AC3E}">
        <p14:creationId xmlns:p14="http://schemas.microsoft.com/office/powerpoint/2010/main" val="2960179995"/>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68425"/>
          </a:xfrm>
        </p:spPr>
        <p:txBody>
          <a:bodyPr>
            <a:normAutofit/>
          </a:bodyPr>
          <a:lstStyle/>
          <a:p>
            <a:pPr lvl="1"/>
            <a:r>
              <a:rPr lang="en-US" sz="4400" dirty="0" smtClean="0"/>
              <a:t>CI/CD Pipeline Architecture</a:t>
            </a:r>
          </a:p>
        </p:txBody>
      </p:sp>
      <p:pic>
        <p:nvPicPr>
          <p:cNvPr id="3" name="Picture 2"/>
          <p:cNvPicPr>
            <a:picLocks noChangeAspect="1"/>
          </p:cNvPicPr>
          <p:nvPr/>
        </p:nvPicPr>
        <p:blipFill>
          <a:blip r:embed="rId2"/>
          <a:stretch>
            <a:fillRect/>
          </a:stretch>
        </p:blipFill>
        <p:spPr>
          <a:xfrm>
            <a:off x="152400" y="1433513"/>
            <a:ext cx="1209675" cy="5053143"/>
          </a:xfrm>
          <a:prstGeom prst="rect">
            <a:avLst/>
          </a:prstGeom>
        </p:spPr>
      </p:pic>
      <p:sp>
        <p:nvSpPr>
          <p:cNvPr id="5" name="Content Placeholder 2"/>
          <p:cNvSpPr>
            <a:spLocks noGrp="1"/>
          </p:cNvSpPr>
          <p:nvPr>
            <p:ph idx="1"/>
          </p:nvPr>
        </p:nvSpPr>
        <p:spPr>
          <a:xfrm>
            <a:off x="1704974" y="1600200"/>
            <a:ext cx="9648825" cy="5067300"/>
          </a:xfrm>
        </p:spPr>
        <p:txBody>
          <a:bodyPr>
            <a:normAutofit fontScale="92500" lnSpcReduction="10000"/>
          </a:bodyPr>
          <a:lstStyle/>
          <a:p>
            <a:pPr marL="0" indent="0">
              <a:buNone/>
            </a:pPr>
            <a:r>
              <a:rPr lang="en-US" b="1" dirty="0" smtClean="0"/>
              <a:t>Stage Deploy</a:t>
            </a:r>
          </a:p>
          <a:p>
            <a:r>
              <a:rPr lang="en-US" i="1" dirty="0" smtClean="0"/>
              <a:t>“</a:t>
            </a:r>
            <a:r>
              <a:rPr lang="en-US" i="1" dirty="0"/>
              <a:t>When the test is completed, you move on to the </a:t>
            </a:r>
            <a:r>
              <a:rPr lang="en-US" b="1" i="1" dirty="0"/>
              <a:t>deploy phase</a:t>
            </a:r>
            <a:r>
              <a:rPr lang="en-US" i="1" dirty="0"/>
              <a:t>, where you deploy it into a staging or a test server. Here, you can view the code or you can view the app in a simulator. </a:t>
            </a:r>
            <a:r>
              <a:rPr lang="en-US" i="1" dirty="0" smtClean="0"/>
              <a:t>” – </a:t>
            </a:r>
            <a:r>
              <a:rPr lang="en-US" i="1" dirty="0" err="1" smtClean="0"/>
              <a:t>edureka</a:t>
            </a:r>
            <a:r>
              <a:rPr lang="en-US" i="1" dirty="0" smtClean="0"/>
              <a:t> </a:t>
            </a:r>
            <a:r>
              <a:rPr lang="en-US" dirty="0">
                <a:hlinkClick r:id="rId3"/>
              </a:rPr>
              <a:t>https://www.edureka.co/blog/ci-cd-pipeline</a:t>
            </a:r>
            <a:r>
              <a:rPr lang="en-US" dirty="0" smtClean="0">
                <a:hlinkClick r:id="rId3"/>
              </a:rPr>
              <a:t>/</a:t>
            </a:r>
            <a:endParaRPr lang="en-US" dirty="0" smtClean="0"/>
          </a:p>
          <a:p>
            <a:pPr marL="0" indent="0">
              <a:buNone/>
            </a:pPr>
            <a:r>
              <a:rPr lang="en-US" b="1" dirty="0"/>
              <a:t>Demo Tooling </a:t>
            </a:r>
            <a:r>
              <a:rPr lang="en-US" dirty="0"/>
              <a:t>(demo url:  </a:t>
            </a:r>
            <a:r>
              <a:rPr lang="en-US" dirty="0">
                <a:hlinkClick r:id="rId4"/>
              </a:rPr>
              <a:t>http://meandemo.sis.jhu.edu</a:t>
            </a:r>
            <a:r>
              <a:rPr lang="en-US" dirty="0"/>
              <a:t>)</a:t>
            </a:r>
            <a:endParaRPr lang="en-US" b="1" dirty="0" smtClean="0"/>
          </a:p>
          <a:p>
            <a:r>
              <a:rPr lang="en-US" dirty="0" smtClean="0"/>
              <a:t>Image repository</a:t>
            </a:r>
          </a:p>
          <a:p>
            <a:pPr lvl="1"/>
            <a:r>
              <a:rPr lang="en-US" dirty="0" smtClean="0"/>
              <a:t>Docker Registry</a:t>
            </a:r>
          </a:p>
          <a:p>
            <a:r>
              <a:rPr lang="en-US" dirty="0" smtClean="0"/>
              <a:t>CI Automation</a:t>
            </a:r>
          </a:p>
          <a:p>
            <a:pPr lvl="1"/>
            <a:r>
              <a:rPr lang="en-US" dirty="0" smtClean="0"/>
              <a:t>Travis-CI (runs automated deployment to stage the built code)</a:t>
            </a:r>
          </a:p>
          <a:p>
            <a:pPr lvl="2"/>
            <a:r>
              <a:rPr lang="en-US" dirty="0" smtClean="0"/>
              <a:t>On merge to production (and pending automated test success) push latest version to the Docker Registry</a:t>
            </a:r>
          </a:p>
          <a:p>
            <a:pPr lvl="2"/>
            <a:r>
              <a:rPr lang="en-US" dirty="0" smtClean="0"/>
              <a:t>NOTE:  Additional security scanning may be enabled on Docker Trusted Registry.</a:t>
            </a:r>
          </a:p>
        </p:txBody>
      </p:sp>
    </p:spTree>
    <p:extLst>
      <p:ext uri="{BB962C8B-B14F-4D97-AF65-F5344CB8AC3E}">
        <p14:creationId xmlns:p14="http://schemas.microsoft.com/office/powerpoint/2010/main" val="3044686002"/>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2381</TotalTime>
  <Words>1211</Words>
  <Application>Microsoft Office PowerPoint</Application>
  <PresentationFormat>Widescreen</PresentationFormat>
  <Paragraphs>184</Paragraphs>
  <Slides>24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Containerized MEAN Stack Development through a CI/CD pipeline</vt:lpstr>
      <vt:lpstr>Agenda</vt:lpstr>
      <vt:lpstr>What is DevOps</vt:lpstr>
      <vt:lpstr>What is a CI/CD</vt:lpstr>
      <vt:lpstr>CI/CD Pipeline Architecture</vt:lpstr>
      <vt:lpstr>CI/CD Pipeline Architecture</vt:lpstr>
      <vt:lpstr>CI/CD Pipeline Architecture</vt:lpstr>
      <vt:lpstr>CI/CD Pipeline Architecture</vt:lpstr>
      <vt:lpstr>CI/CD Pipeline Architecture</vt:lpstr>
      <vt:lpstr>CI/CD Pipeline Architecture</vt:lpstr>
      <vt:lpstr>Docker Engine Orchestration Clusters</vt:lpstr>
      <vt:lpstr>MEAN Demo Project Stack Architecture</vt:lpstr>
      <vt:lpstr>One MEAN CI/CD Docker Demo</vt:lpstr>
      <vt:lpstr>One MEAN CI/CD Docker Demo</vt:lpstr>
      <vt:lpstr>One MEAN CI/CD Docker Demo</vt:lpstr>
      <vt:lpstr>One MEAN CI/CD Docker Demo Travis-CI (.travis.yml) walk-through</vt:lpstr>
      <vt:lpstr>One MEAN CI/CD Docker Demo Docker Compose files walk-through</vt:lpstr>
      <vt:lpstr>One MEAN CI/CD Docker Demo Code edit and commit to development (dev) branch of the MEANDEMO GitHub repo</vt:lpstr>
      <vt:lpstr>One MEAN CI/CD Docker Demo - Linting Manual testing scenario execution / review</vt:lpstr>
      <vt:lpstr>One MEAN CI/CD Docker Demo - Selenium Manual testing scenario execution / review</vt:lpstr>
      <vt:lpstr>One MEAN CI/CD Docker Demo - Selenium Enter a GitHub Pull request (dev -&gt; stage)</vt:lpstr>
      <vt:lpstr>Docker Demonstration</vt:lpstr>
      <vt:lpstr>Useful URLs</vt:lpstr>
      <vt:lpstr>Containerized MEAN Stack Development through a CI/CD pipeline </vt:lpstr>
    </vt:vector>
  </TitlesOfParts>
  <Company>Johns Hopkins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Containerization and Docker</dc:title>
  <dc:creator>Mike Sellers</dc:creator>
  <cp:lastModifiedBy>Mike Sellers</cp:lastModifiedBy>
  <cp:revision>111</cp:revision>
  <dcterms:created xsi:type="dcterms:W3CDTF">2019-04-03T12:33:24Z</dcterms:created>
  <dcterms:modified xsi:type="dcterms:W3CDTF">2019-05-23T19:05:36Z</dcterms:modified>
</cp:coreProperties>
</file>

<file path=docProps/thumbnail.jpeg>
</file>